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96" r:id="rId15"/>
    <p:sldId id="299" r:id="rId16"/>
    <p:sldId id="302" r:id="rId17"/>
    <p:sldId id="301" r:id="rId18"/>
    <p:sldId id="304" r:id="rId19"/>
    <p:sldId id="300" r:id="rId20"/>
    <p:sldId id="297" r:id="rId21"/>
    <p:sldId id="298" r:id="rId22"/>
    <p:sldId id="305" r:id="rId23"/>
    <p:sldId id="306" r:id="rId24"/>
    <p:sldId id="269" r:id="rId25"/>
    <p:sldId id="277" r:id="rId26"/>
    <p:sldId id="281" r:id="rId27"/>
    <p:sldId id="282" r:id="rId28"/>
    <p:sldId id="283" r:id="rId29"/>
    <p:sldId id="284" r:id="rId30"/>
    <p:sldId id="285" r:id="rId31"/>
    <p:sldId id="286" r:id="rId32"/>
    <p:sldId id="287" r:id="rId33"/>
    <p:sldId id="288" r:id="rId34"/>
    <p:sldId id="278" r:id="rId35"/>
    <p:sldId id="273" r:id="rId36"/>
    <p:sldId id="292" r:id="rId37"/>
    <p:sldId id="290" r:id="rId38"/>
    <p:sldId id="291" r:id="rId39"/>
    <p:sldId id="279" r:id="rId40"/>
    <p:sldId id="274" r:id="rId41"/>
    <p:sldId id="293" r:id="rId42"/>
    <p:sldId id="294" r:id="rId43"/>
    <p:sldId id="295" r:id="rId44"/>
    <p:sldId id="280" r:id="rId45"/>
    <p:sldId id="275" r:id="rId46"/>
    <p:sldId id="276" r:id="rId47"/>
    <p:sldId id="271" r:id="rId48"/>
  </p:sldIdLst>
  <p:sldSz cx="9144000" cy="5143500" type="screen16x9"/>
  <p:notesSz cx="6858000" cy="9144000"/>
  <p:embeddedFontLst>
    <p:embeddedFont>
      <p:font typeface="Roboto"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B8BAAD4-7BE1-4464-A4B3-1823170A926D}">
          <p14:sldIdLst>
            <p14:sldId id="256"/>
          </p14:sldIdLst>
        </p14:section>
        <p14:section name="Introduction" id="{9556A3A0-8883-4932-8398-E3337BFC12CB}">
          <p14:sldIdLst>
            <p14:sldId id="257"/>
            <p14:sldId id="258"/>
            <p14:sldId id="259"/>
            <p14:sldId id="260"/>
            <p14:sldId id="261"/>
            <p14:sldId id="262"/>
            <p14:sldId id="263"/>
            <p14:sldId id="264"/>
            <p14:sldId id="265"/>
            <p14:sldId id="266"/>
            <p14:sldId id="267"/>
            <p14:sldId id="268"/>
            <p14:sldId id="296"/>
            <p14:sldId id="299"/>
            <p14:sldId id="302"/>
            <p14:sldId id="301"/>
            <p14:sldId id="304"/>
            <p14:sldId id="300"/>
            <p14:sldId id="297"/>
            <p14:sldId id="298"/>
            <p14:sldId id="305"/>
            <p14:sldId id="306"/>
          </p14:sldIdLst>
        </p14:section>
        <p14:section name="Linear algebra" id="{AD622AD2-050F-4381-9F12-7B7969FC21A0}">
          <p14:sldIdLst>
            <p14:sldId id="269"/>
            <p14:sldId id="277"/>
            <p14:sldId id="281"/>
            <p14:sldId id="282"/>
            <p14:sldId id="283"/>
            <p14:sldId id="284"/>
            <p14:sldId id="285"/>
            <p14:sldId id="286"/>
            <p14:sldId id="287"/>
            <p14:sldId id="288"/>
          </p14:sldIdLst>
        </p14:section>
        <p14:section name="Calculus" id="{7FA8F03A-DD1D-4D88-ADD9-9A7F613A250C}">
          <p14:sldIdLst>
            <p14:sldId id="278"/>
            <p14:sldId id="273"/>
            <p14:sldId id="292"/>
            <p14:sldId id="290"/>
            <p14:sldId id="291"/>
          </p14:sldIdLst>
        </p14:section>
        <p14:section name="Probability" id="{AC0F1FD2-8C2D-48EF-AFF9-199B22415F02}">
          <p14:sldIdLst>
            <p14:sldId id="279"/>
            <p14:sldId id="274"/>
            <p14:sldId id="293"/>
            <p14:sldId id="294"/>
            <p14:sldId id="295"/>
          </p14:sldIdLst>
        </p14:section>
        <p14:section name="summary" id="{DE7A1706-6C79-4D1A-85C5-2C8A0B1607B8}">
          <p14:sldIdLst>
            <p14:sldId id="280"/>
            <p14:sldId id="275"/>
            <p14:sldId id="276"/>
            <p14:sldId id="27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DB9CFA-74E6-4E29-9F8A-93F407810C86}">
  <a:tblStyle styleId="{48DB9CFA-74E6-4E29-9F8A-93F407810C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C6334E-03EE-45CD-84BE-7DB7E0D35812}"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53" autoAdjust="0"/>
  </p:normalViewPr>
  <p:slideViewPr>
    <p:cSldViewPr snapToGrid="0">
      <p:cViewPr varScale="1">
        <p:scale>
          <a:sx n="120" d="100"/>
          <a:sy n="120" d="100"/>
        </p:scale>
        <p:origin x="134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ssemblyai.com/blog/pytorch-vs-tensorflow-in-202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ngxuanhong.wordpress.com/2017/09/04/ai-machine-learning-deep-learning-phan-biet-nhu-the-nao-cho-dung/#more-1383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awtomated.com/a-i-technical-machine-vs-deep-learn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spot.com/news/92684-french-privacy-authority-demands-clearview-ai-flush-facial.html" TargetMode="External"/><Relationship Id="rId7" Type="http://schemas.openxmlformats.org/officeDocument/2006/relationships/hyperlink" Target="https://www.semanticscholar.org/paper/Stock-Market-Prediction-with-Deep-Learning%3A-A-Model-Pinheiro-Dras/8a6961766ed2561668f21d2a3d391b79c936c5e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rsipvision.com/airways-segmentation/" TargetMode="External"/><Relationship Id="rId5" Type="http://schemas.openxmlformats.org/officeDocument/2006/relationships/hyperlink" Target="https://www.ptolemus.com/topics/autonomous-vehicles/" TargetMode="External"/><Relationship Id="rId4" Type="http://schemas.openxmlformats.org/officeDocument/2006/relationships/hyperlink" Target="https://fr.tipsandtrics.com/5-best-ocr-tools-751563"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ntrepreneur.co/definition/apprentissage-non-supervise-unsupervised-learning-0407202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2b5ae8d45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2b5ae8d4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cb8cefa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cb8cefa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https://www.assemblyai.com/blog/pytorch-vs-tensorflow-in-2022/</a:t>
            </a:r>
            <a:r>
              <a:rPr lang="en-GB"/>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b5ae8d4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2b5ae8d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2cb8cefa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2cb8cef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c5be609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2c5be609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58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err="1" smtClean="0"/>
              <a:t>Differentiable</a:t>
            </a:r>
            <a:r>
              <a:rPr lang="fr-FR" baseline="0" dirty="0" smtClean="0"/>
              <a:t> and </a:t>
            </a:r>
            <a:r>
              <a:rPr lang="fr-FR" baseline="0" dirty="0" err="1" smtClean="0"/>
              <a:t>convex</a:t>
            </a:r>
            <a:endParaRPr lang="fr-FR" baseline="0" dirty="0" smtClean="0"/>
          </a:p>
          <a:p>
            <a:endParaRPr lang="fr-FR" baseline="0" dirty="0" smtClean="0"/>
          </a:p>
          <a:p>
            <a:r>
              <a:rPr lang="en-US" dirty="0" smtClean="0"/>
              <a:t>https://machinelearningcoban.com/2017/01/12/gradientdescent/</a:t>
            </a:r>
            <a:endParaRPr lang="en-US" dirty="0"/>
          </a:p>
        </p:txBody>
      </p:sp>
    </p:spTree>
    <p:extLst>
      <p:ext uri="{BB962C8B-B14F-4D97-AF65-F5344CB8AC3E}">
        <p14:creationId xmlns:p14="http://schemas.microsoft.com/office/powerpoint/2010/main" val="1831750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12b5ae8d4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12b5ae8d4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vector as simply a list of scalar values</a:t>
            </a:r>
            <a:endParaRPr lang="en-US" dirty="0"/>
          </a:p>
        </p:txBody>
      </p:sp>
    </p:spTree>
    <p:extLst>
      <p:ext uri="{BB962C8B-B14F-4D97-AF65-F5344CB8AC3E}">
        <p14:creationId xmlns:p14="http://schemas.microsoft.com/office/powerpoint/2010/main" val="966727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2b5ae8d4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2b5ae8d4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2b5ae8d4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2b5ae8d4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314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b5ae8d4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2b5ae8d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https://aicurious.io/posts/xstk-khai-niem/ </a:t>
            </a:r>
            <a:endParaRPr lang="en-US" dirty="0"/>
          </a:p>
        </p:txBody>
      </p:sp>
    </p:spTree>
    <p:extLst>
      <p:ext uri="{BB962C8B-B14F-4D97-AF65-F5344CB8AC3E}">
        <p14:creationId xmlns:p14="http://schemas.microsoft.com/office/powerpoint/2010/main" val="3229408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451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948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5ae8d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5ae8d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951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2b5ae8d45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2b5ae8d4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2b5ae8d4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2b5ae8d4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2b5ae8d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2b5ae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GB" sz="1000">
                <a:solidFill>
                  <a:schemeClr val="dk1"/>
                </a:solidFill>
                <a:highlight>
                  <a:srgbClr val="FFFFFF"/>
                </a:highlight>
              </a:rPr>
              <a:t>https://www.apps4bcn.cat/machine-learning-deep-learning-similitudes-et-differences/</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r>
              <a:rPr lang="en-GB" sz="1000">
                <a:solidFill>
                  <a:srgbClr val="595959"/>
                </a:solidFill>
              </a:rPr>
              <a:t>AI (Artificial Intelligence)</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GB" sz="1000" u="sng">
                <a:solidFill>
                  <a:schemeClr val="hlink"/>
                </a:solidFill>
                <a:hlinkClick r:id="rId3"/>
              </a:rPr>
              <a:t>https://ongxuanhong.wordpress.com/2017/09/04/ai-machine-learning-deep-learning-phan-biet-nhu-the-nao-cho-dung/#more-13839</a:t>
            </a:r>
            <a:r>
              <a:rPr lang="en-GB" sz="1000">
                <a:solidFill>
                  <a:srgbClr val="595959"/>
                </a:solidFill>
              </a:rPr>
              <a:t> </a:t>
            </a:r>
            <a:endParaRPr sz="10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595959"/>
              </a:solidFill>
            </a:endParaRPr>
          </a:p>
          <a:p>
            <a:pPr marL="0" lvl="0" indent="0" algn="l" rtl="0">
              <a:lnSpc>
                <a:spcPct val="115000"/>
              </a:lnSpc>
              <a:spcBef>
                <a:spcPts val="1200"/>
              </a:spcBef>
              <a:spcAft>
                <a:spcPts val="0"/>
              </a:spcAft>
              <a:buNone/>
            </a:pPr>
            <a:r>
              <a:rPr lang="en-GB" sz="1000">
                <a:solidFill>
                  <a:srgbClr val="595959"/>
                </a:solidFill>
              </a:rPr>
              <a:t>Machine Learning: </a:t>
            </a:r>
            <a:r>
              <a:rPr lang="en-GB" sz="1000" i="1">
                <a:solidFill>
                  <a:schemeClr val="dk1"/>
                </a:solidFill>
                <a:highlight>
                  <a:srgbClr val="FFFFFF"/>
                </a:highlight>
              </a:rPr>
              <a:t>Machine learning is the subfield of computer science that “gives computers the ability to learn without being explicitly programmed</a:t>
            </a:r>
            <a:endParaRPr sz="1000" i="1">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GB" sz="1000">
                <a:solidFill>
                  <a:schemeClr val="dk1"/>
                </a:solidFill>
                <a:highlight>
                  <a:srgbClr val="FFFFFF"/>
                </a:highlight>
              </a:rPr>
              <a:t>Machine Learning là một lĩnh vực nhỏ của Khoa Học Máy Tính, nó có khả năng tự học hỏi dựa trên dữ liệu đưa vào mà không cần phải được lập trình cụ thể. </a:t>
            </a:r>
            <a:endParaRPr sz="1000" i="1">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000">
                <a:solidFill>
                  <a:schemeClr val="dk1"/>
                </a:solidFill>
                <a:highlight>
                  <a:srgbClr val="FFFFFF"/>
                </a:highlight>
              </a:rPr>
              <a:t>Deep Learning: </a:t>
            </a:r>
            <a:endParaRPr sz="10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800" i="1">
              <a:solidFill>
                <a:schemeClr val="dk1"/>
              </a:solidFill>
              <a:highlight>
                <a:srgbClr val="FFFFFF"/>
              </a:highlight>
            </a:endParaRPr>
          </a:p>
          <a:p>
            <a:pPr marL="0" lvl="0" indent="0" algn="l" rtl="0">
              <a:spcBef>
                <a:spcPts val="1200"/>
              </a:spcBef>
              <a:spcAft>
                <a:spcPts val="0"/>
              </a:spcAft>
              <a:buNone/>
            </a:pPr>
            <a:endParaRPr sz="120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b5ae8d4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b5ae8d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https://lawtomated.com/a-i-technical-machine-vs-deep-learning/</a:t>
            </a:r>
            <a:r>
              <a:rPr lang="en-GB"/>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2b5ae8d4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2b5ae8d4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https://www.techspot.com/news/92684-french-privacy-authority-demands-clearview-ai-flush-facial.html</a:t>
            </a:r>
            <a:r>
              <a:rPr lang="en-GB"/>
              <a:t> </a:t>
            </a:r>
            <a:endParaRPr/>
          </a:p>
          <a:p>
            <a:pPr marL="0" lvl="0" indent="0" algn="l" rtl="0">
              <a:spcBef>
                <a:spcPts val="0"/>
              </a:spcBef>
              <a:spcAft>
                <a:spcPts val="0"/>
              </a:spcAft>
              <a:buNone/>
            </a:pPr>
            <a:r>
              <a:rPr lang="en-GB" u="sng">
                <a:solidFill>
                  <a:schemeClr val="hlink"/>
                </a:solidFill>
                <a:hlinkClick r:id="rId4"/>
              </a:rPr>
              <a:t>https://fr.tipsandtrics.com/5-best-ocr-tools-751563</a:t>
            </a:r>
            <a:r>
              <a:rPr lang="en-GB"/>
              <a:t> </a:t>
            </a:r>
            <a:endParaRPr/>
          </a:p>
          <a:p>
            <a:pPr marL="0" lvl="0" indent="0" algn="l" rtl="0">
              <a:spcBef>
                <a:spcPts val="0"/>
              </a:spcBef>
              <a:spcAft>
                <a:spcPts val="0"/>
              </a:spcAft>
              <a:buNone/>
            </a:pPr>
            <a:r>
              <a:rPr lang="en-GB" u="sng">
                <a:solidFill>
                  <a:schemeClr val="hlink"/>
                </a:solidFill>
                <a:hlinkClick r:id="rId5"/>
              </a:rPr>
              <a:t>https://www.ptolemus.com/topics/autonomous-vehicles/</a:t>
            </a:r>
            <a:r>
              <a:rPr lang="en-GB"/>
              <a:t> </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6"/>
              </a:rPr>
              <a:t>https://www.rsipvision.com/airways-segmentation/</a:t>
            </a:r>
            <a:r>
              <a:rPr lang="en-GB"/>
              <a:t> </a:t>
            </a:r>
            <a:endParaRPr/>
          </a:p>
          <a:p>
            <a:pPr marL="0" lvl="0" indent="0" algn="l" rtl="0">
              <a:spcBef>
                <a:spcPts val="0"/>
              </a:spcBef>
              <a:spcAft>
                <a:spcPts val="0"/>
              </a:spcAft>
              <a:buNone/>
            </a:pPr>
            <a:r>
              <a:rPr lang="en-GB" u="sng">
                <a:solidFill>
                  <a:schemeClr val="hlink"/>
                </a:solidFill>
                <a:hlinkClick r:id="rId7"/>
              </a:rPr>
              <a:t>https://www.semanticscholar.org/paper/Stock-Market-Prediction-with-Deep-Learning%3A-A-Model-Pinheiro-Dras/8a6961766ed2561668f21d2a3d391b79c936c5e1</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2b5ae8d4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2b5ae8d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https://d2l.ai/chapter_introduction/index.html</a:t>
            </a:r>
            <a:r>
              <a:rPr lang="en-GB"/>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b5ae8d4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b5ae8d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2cb8cefa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2cb8cef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https://lentrepreneur.co/definition/apprentissage-non-supervise-unsupervised-learning-04072021</a:t>
            </a:r>
            <a:r>
              <a:rPr lang="en-GB"/>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b5ae8d4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b5ae8d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Introduction to Deep Learning</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Lecturer: Van Khoa 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Framework</a:t>
            </a:r>
            <a:endParaRPr/>
          </a:p>
        </p:txBody>
      </p:sp>
      <p:pic>
        <p:nvPicPr>
          <p:cNvPr id="116" name="Google Shape;116;p22"/>
          <p:cNvPicPr preferRelativeResize="0"/>
          <p:nvPr/>
        </p:nvPicPr>
        <p:blipFill>
          <a:blip r:embed="rId3">
            <a:alphaModFix/>
          </a:blip>
          <a:stretch>
            <a:fillRect/>
          </a:stretch>
        </p:blipFill>
        <p:spPr>
          <a:xfrm>
            <a:off x="4731025" y="1664049"/>
            <a:ext cx="3515726" cy="2343800"/>
          </a:xfrm>
          <a:prstGeom prst="rect">
            <a:avLst/>
          </a:prstGeom>
          <a:noFill/>
          <a:ln>
            <a:noFill/>
          </a:ln>
        </p:spPr>
      </p:pic>
      <p:pic>
        <p:nvPicPr>
          <p:cNvPr id="117" name="Google Shape;117;p22"/>
          <p:cNvPicPr preferRelativeResize="0"/>
          <p:nvPr/>
        </p:nvPicPr>
        <p:blipFill>
          <a:blip r:embed="rId4">
            <a:alphaModFix/>
          </a:blip>
          <a:stretch>
            <a:fillRect/>
          </a:stretch>
        </p:blipFill>
        <p:spPr>
          <a:xfrm>
            <a:off x="520325" y="896862"/>
            <a:ext cx="3357425" cy="2071975"/>
          </a:xfrm>
          <a:prstGeom prst="rect">
            <a:avLst/>
          </a:prstGeom>
          <a:noFill/>
          <a:ln>
            <a:noFill/>
          </a:ln>
        </p:spPr>
      </p:pic>
      <p:pic>
        <p:nvPicPr>
          <p:cNvPr id="118" name="Google Shape;118;p22"/>
          <p:cNvPicPr preferRelativeResize="0"/>
          <p:nvPr/>
        </p:nvPicPr>
        <p:blipFill>
          <a:blip r:embed="rId5">
            <a:alphaModFix/>
          </a:blip>
          <a:stretch>
            <a:fillRect/>
          </a:stretch>
        </p:blipFill>
        <p:spPr>
          <a:xfrm>
            <a:off x="627575" y="2968825"/>
            <a:ext cx="3250175" cy="2005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Framework</a:t>
            </a:r>
            <a:endParaRPr/>
          </a:p>
        </p:txBody>
      </p:sp>
      <p:pic>
        <p:nvPicPr>
          <p:cNvPr id="124" name="Google Shape;124;p23"/>
          <p:cNvPicPr preferRelativeResize="0"/>
          <p:nvPr/>
        </p:nvPicPr>
        <p:blipFill>
          <a:blip r:embed="rId3">
            <a:alphaModFix/>
          </a:blip>
          <a:stretch>
            <a:fillRect/>
          </a:stretch>
        </p:blipFill>
        <p:spPr>
          <a:xfrm>
            <a:off x="5469001" y="3134425"/>
            <a:ext cx="2614678" cy="1830274"/>
          </a:xfrm>
          <a:prstGeom prst="rect">
            <a:avLst/>
          </a:prstGeom>
          <a:noFill/>
          <a:ln>
            <a:noFill/>
          </a:ln>
        </p:spPr>
      </p:pic>
      <p:pic>
        <p:nvPicPr>
          <p:cNvPr id="125" name="Google Shape;125;p23"/>
          <p:cNvPicPr preferRelativeResize="0"/>
          <p:nvPr/>
        </p:nvPicPr>
        <p:blipFill>
          <a:blip r:embed="rId4">
            <a:alphaModFix/>
          </a:blip>
          <a:stretch>
            <a:fillRect/>
          </a:stretch>
        </p:blipFill>
        <p:spPr>
          <a:xfrm>
            <a:off x="5362176" y="866650"/>
            <a:ext cx="2828333" cy="1811901"/>
          </a:xfrm>
          <a:prstGeom prst="rect">
            <a:avLst/>
          </a:prstGeom>
          <a:noFill/>
          <a:ln>
            <a:noFill/>
          </a:ln>
        </p:spPr>
      </p:pic>
      <p:pic>
        <p:nvPicPr>
          <p:cNvPr id="126" name="Google Shape;126;p23"/>
          <p:cNvPicPr preferRelativeResize="0"/>
          <p:nvPr/>
        </p:nvPicPr>
        <p:blipFill>
          <a:blip r:embed="rId5">
            <a:alphaModFix/>
          </a:blip>
          <a:stretch>
            <a:fillRect/>
          </a:stretch>
        </p:blipFill>
        <p:spPr>
          <a:xfrm>
            <a:off x="1342975" y="866650"/>
            <a:ext cx="2942326" cy="2059625"/>
          </a:xfrm>
          <a:prstGeom prst="rect">
            <a:avLst/>
          </a:prstGeom>
          <a:noFill/>
          <a:ln>
            <a:noFill/>
          </a:ln>
        </p:spPr>
      </p:pic>
      <p:pic>
        <p:nvPicPr>
          <p:cNvPr id="127" name="Google Shape;127;p23"/>
          <p:cNvPicPr preferRelativeResize="0"/>
          <p:nvPr/>
        </p:nvPicPr>
        <p:blipFill>
          <a:blip r:embed="rId6">
            <a:alphaModFix/>
          </a:blip>
          <a:stretch>
            <a:fillRect/>
          </a:stretch>
        </p:blipFill>
        <p:spPr>
          <a:xfrm>
            <a:off x="1342963" y="3022875"/>
            <a:ext cx="2942347" cy="1815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Course content</a:t>
            </a:r>
            <a:endParaRPr/>
          </a:p>
        </p:txBody>
      </p:sp>
      <p:graphicFrame>
        <p:nvGraphicFramePr>
          <p:cNvPr id="133" name="Google Shape;133;p24"/>
          <p:cNvGraphicFramePr/>
          <p:nvPr/>
        </p:nvGraphicFramePr>
        <p:xfrm>
          <a:off x="1659150" y="1017725"/>
          <a:ext cx="5825675" cy="3939490"/>
        </p:xfrm>
        <a:graphic>
          <a:graphicData uri="http://schemas.openxmlformats.org/drawingml/2006/table">
            <a:tbl>
              <a:tblPr>
                <a:noFill/>
                <a:tableStyleId>{49C6334E-03EE-45CD-84BE-7DB7E0D35812}</a:tableStyleId>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a:t>Li thuyet</a:t>
                      </a:r>
                      <a:endParaRPr sz="1000" b="1"/>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1</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a:t>Introduction</a:t>
                      </a:r>
                      <a:endParaRPr sz="1000"/>
                    </a:p>
                    <a:p>
                      <a:pPr marL="0" lvl="0" indent="0" algn="l" rtl="0">
                        <a:lnSpc>
                          <a:spcPct val="115000"/>
                        </a:lnSpc>
                        <a:spcBef>
                          <a:spcPts val="0"/>
                        </a:spcBef>
                        <a:spcAft>
                          <a:spcPts val="0"/>
                        </a:spcAft>
                        <a:buNone/>
                      </a:pPr>
                      <a:endParaRPr sz="100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Lam quen voi tensor, cac ham co ban cua tensorflow va keras</a:t>
                      </a:r>
                      <a:endParaRPr sz="1000"/>
                    </a:p>
                  </a:txBody>
                  <a:tcPr marL="27425" marR="27425" marT="27425" marB="27425" anchor="ct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2</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a:t>Artificial Neural Network và Deep Neural Network</a:t>
                      </a:r>
                      <a:endParaRPr sz="100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 Dataloader, optimizer, loss, metrics</a:t>
                      </a:r>
                      <a:endParaRPr sz="1000"/>
                    </a:p>
                    <a:p>
                      <a:pPr marL="137160" lvl="0" indent="-137160" algn="l" rtl="0">
                        <a:lnSpc>
                          <a:spcPct val="115000"/>
                        </a:lnSpc>
                        <a:spcBef>
                          <a:spcPts val="0"/>
                        </a:spcBef>
                        <a:spcAft>
                          <a:spcPts val="0"/>
                        </a:spcAft>
                        <a:buNone/>
                      </a:pPr>
                      <a:r>
                        <a:rPr lang="en-GB" sz="1000"/>
                        <a:t>- MNIST or Fashion MNIST classification with ANN</a:t>
                      </a:r>
                      <a:endParaRPr sz="1000"/>
                    </a:p>
                  </a:txBody>
                  <a:tcPr marL="27425" marR="27425" marT="27425" marB="27425" anchor="ct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Tuần 3</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a:t>Mạng neuron tích chập (Convolutional Neural Network)</a:t>
                      </a:r>
                      <a:endParaRPr sz="1000"/>
                    </a:p>
                    <a:p>
                      <a:pPr marL="0" lvl="0" indent="0" algn="l" rtl="0">
                        <a:lnSpc>
                          <a:spcPct val="115000"/>
                        </a:lnSpc>
                        <a:spcBef>
                          <a:spcPts val="0"/>
                        </a:spcBef>
                        <a:spcAft>
                          <a:spcPts val="0"/>
                        </a:spcAft>
                        <a:buNone/>
                      </a:pPr>
                      <a:r>
                        <a:rPr lang="en-GB" sz="1000"/>
                        <a:t>-overfitting and underfitting</a:t>
                      </a:r>
                      <a:endParaRPr sz="100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 Nhận dạng chữ số viết tay MNIST</a:t>
                      </a:r>
                      <a:endParaRPr sz="1000"/>
                    </a:p>
                    <a:p>
                      <a:pPr marL="137160" lvl="0" indent="-137160" algn="l" rtl="0">
                        <a:lnSpc>
                          <a:spcPct val="115000"/>
                        </a:lnSpc>
                        <a:spcBef>
                          <a:spcPts val="0"/>
                        </a:spcBef>
                        <a:spcAft>
                          <a:spcPts val="0"/>
                        </a:spcAft>
                        <a:buNone/>
                      </a:pPr>
                      <a:r>
                        <a:rPr lang="en-GB" sz="1000"/>
                        <a:t>- Nhận dạng sản phẩm thời trang</a:t>
                      </a:r>
                      <a:endParaRPr sz="1000"/>
                    </a:p>
                  </a:txBody>
                  <a:tcPr marL="27425" marR="27425" marT="27425" marB="27425" anchor="ctr"/>
                </a:tc>
                <a:extLst>
                  <a:ext uri="{0D108BD9-81ED-4DB2-BD59-A6C34878D82A}">
                    <a16:rowId xmlns:a16="http://schemas.microsoft.com/office/drawing/2014/main" val="10003"/>
                  </a:ext>
                </a:extLst>
              </a:tr>
              <a:tr h="0">
                <a:tc>
                  <a:txBody>
                    <a:bodyPr/>
                    <a:lstStyle/>
                    <a:p>
                      <a:pPr marL="0" lvl="0" indent="0" algn="ctr" rtl="0">
                        <a:lnSpc>
                          <a:spcPct val="115000"/>
                        </a:lnSpc>
                        <a:spcBef>
                          <a:spcPts val="0"/>
                        </a:spcBef>
                        <a:spcAft>
                          <a:spcPts val="0"/>
                        </a:spcAft>
                        <a:buNone/>
                      </a:pPr>
                      <a:r>
                        <a:rPr lang="en-GB" sz="1000" b="1"/>
                        <a:t>Tuần 4</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a:t>Một số kỹ thuật cải tiến CNN</a:t>
                      </a:r>
                      <a:endParaRPr sz="1000"/>
                    </a:p>
                    <a:p>
                      <a:pPr marL="0" lvl="0" indent="0" algn="l" rtl="0">
                        <a:lnSpc>
                          <a:spcPct val="115000"/>
                        </a:lnSpc>
                        <a:spcBef>
                          <a:spcPts val="0"/>
                        </a:spcBef>
                        <a:spcAft>
                          <a:spcPts val="0"/>
                        </a:spcAft>
                        <a:buNone/>
                      </a:pPr>
                      <a:r>
                        <a:rPr lang="en-GB" sz="1000"/>
                        <a:t>- BatchNorm/LayerNorm</a:t>
                      </a:r>
                      <a:endParaRPr sz="1000"/>
                    </a:p>
                    <a:p>
                      <a:pPr marL="0" lvl="0" indent="0" algn="l" rtl="0">
                        <a:lnSpc>
                          <a:spcPct val="115000"/>
                        </a:lnSpc>
                        <a:spcBef>
                          <a:spcPts val="0"/>
                        </a:spcBef>
                        <a:spcAft>
                          <a:spcPts val="0"/>
                        </a:spcAft>
                        <a:buNone/>
                      </a:pPr>
                      <a:r>
                        <a:rPr lang="en-GB" sz="1000"/>
                        <a:t>- Dropout</a:t>
                      </a:r>
                      <a:endParaRPr sz="100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 Nhận dạng MNIST</a:t>
                      </a:r>
                      <a:endParaRPr sz="1000"/>
                    </a:p>
                    <a:p>
                      <a:pPr marL="137160" lvl="0" indent="-137160" algn="l" rtl="0">
                        <a:lnSpc>
                          <a:spcPct val="115000"/>
                        </a:lnSpc>
                        <a:spcBef>
                          <a:spcPts val="0"/>
                        </a:spcBef>
                        <a:spcAft>
                          <a:spcPts val="0"/>
                        </a:spcAft>
                        <a:buNone/>
                      </a:pPr>
                      <a:r>
                        <a:rPr lang="en-GB" sz="1000"/>
                        <a:t>- Nhận dạng sản phẩm thời trang</a:t>
                      </a:r>
                      <a:endParaRPr sz="1000"/>
                    </a:p>
                  </a:txBody>
                  <a:tcPr marL="27425" marR="27425" marT="27425" marB="27425" anchor="ct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5</a:t>
                      </a:r>
                      <a:endParaRPr sz="1000" b="1"/>
                    </a:p>
                  </a:txBody>
                  <a:tcPr marL="27425" marR="27425" marT="27425" marB="27425" anchor="ctr"/>
                </a:tc>
                <a:tc>
                  <a:txBody>
                    <a:bodyPr/>
                    <a:lstStyle/>
                    <a:p>
                      <a:pPr marL="0" lvl="0" indent="0" algn="l" rtl="0">
                        <a:lnSpc>
                          <a:spcPct val="115000"/>
                        </a:lnSpc>
                        <a:spcBef>
                          <a:spcPts val="0"/>
                        </a:spcBef>
                        <a:spcAft>
                          <a:spcPts val="0"/>
                        </a:spcAft>
                        <a:buNone/>
                      </a:pPr>
                      <a:r>
                        <a:rPr lang="en-GB" sz="1000"/>
                        <a:t>Mạng neuron hồi quy (Recurrent Neural Network)</a:t>
                      </a:r>
                      <a:endParaRPr sz="1000"/>
                    </a:p>
                    <a:p>
                      <a:pPr marL="0" lvl="0" indent="0" algn="l" rtl="0">
                        <a:lnSpc>
                          <a:spcPct val="115000"/>
                        </a:lnSpc>
                        <a:spcBef>
                          <a:spcPts val="0"/>
                        </a:spcBef>
                        <a:spcAft>
                          <a:spcPts val="0"/>
                        </a:spcAft>
                        <a:buNone/>
                      </a:pPr>
                      <a:r>
                        <a:rPr lang="en-GB" sz="1000"/>
                        <a:t>LSTM, GRU</a:t>
                      </a:r>
                      <a:endParaRPr sz="1000"/>
                    </a:p>
                    <a:p>
                      <a:pPr marL="0" lvl="0" indent="0" algn="l" rtl="0">
                        <a:lnSpc>
                          <a:spcPct val="115000"/>
                        </a:lnSpc>
                        <a:spcBef>
                          <a:spcPts val="0"/>
                        </a:spcBef>
                        <a:spcAft>
                          <a:spcPts val="0"/>
                        </a:spcAft>
                        <a:buNone/>
                      </a:pPr>
                      <a:r>
                        <a:rPr lang="en-GB" sz="1000"/>
                        <a:t>-diminish gradient, explode gradient</a:t>
                      </a:r>
                      <a:endParaRPr sz="1000"/>
                    </a:p>
                  </a:txBody>
                  <a:tcPr marL="27425" marR="27425" marT="27425" marB="27425" anchor="ctr"/>
                </a:tc>
                <a:tc>
                  <a:txBody>
                    <a:bodyPr/>
                    <a:lstStyle/>
                    <a:p>
                      <a:pPr marL="137160" lvl="0" indent="-137160" algn="l" rtl="0">
                        <a:lnSpc>
                          <a:spcPct val="115000"/>
                        </a:lnSpc>
                        <a:spcBef>
                          <a:spcPts val="0"/>
                        </a:spcBef>
                        <a:spcAft>
                          <a:spcPts val="0"/>
                        </a:spcAft>
                        <a:buNone/>
                      </a:pPr>
                      <a:r>
                        <a:rPr lang="en-GB" sz="1000"/>
                        <a:t>- Thực hành trên time series data</a:t>
                      </a:r>
                      <a:endParaRPr sz="1000"/>
                    </a:p>
                    <a:p>
                      <a:pPr marL="137160" lvl="0" indent="-137160" algn="l" rtl="0">
                        <a:lnSpc>
                          <a:spcPct val="115000"/>
                        </a:lnSpc>
                        <a:spcBef>
                          <a:spcPts val="0"/>
                        </a:spcBef>
                        <a:spcAft>
                          <a:spcPts val="0"/>
                        </a:spcAft>
                        <a:buNone/>
                      </a:pPr>
                      <a:endParaRPr sz="1000"/>
                    </a:p>
                    <a:p>
                      <a:pPr marL="137160" lvl="0" indent="-137160" algn="l" rtl="0">
                        <a:lnSpc>
                          <a:spcPct val="115000"/>
                        </a:lnSpc>
                        <a:spcBef>
                          <a:spcPts val="0"/>
                        </a:spcBef>
                        <a:spcAft>
                          <a:spcPts val="0"/>
                        </a:spcAft>
                        <a:buNone/>
                      </a:pPr>
                      <a:r>
                        <a:rPr lang="en-GB" sz="1000"/>
                        <a:t>- Thực hành với dữ liệu chuỗi thời gian, dự đoán dữ liệu chứng khoán</a:t>
                      </a:r>
                      <a:endParaRPr sz="1000"/>
                    </a:p>
                    <a:p>
                      <a:pPr marL="137160" lvl="0" indent="-137160" algn="l" rtl="0">
                        <a:lnSpc>
                          <a:spcPct val="115000"/>
                        </a:lnSpc>
                        <a:spcBef>
                          <a:spcPts val="0"/>
                        </a:spcBef>
                        <a:spcAft>
                          <a:spcPts val="0"/>
                        </a:spcAft>
                        <a:buNone/>
                      </a:pPr>
                      <a:endParaRPr sz="1000"/>
                    </a:p>
                  </a:txBody>
                  <a:tcPr marL="27425" marR="27425" marT="27425" marB="27425" anchor="ct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6</a:t>
                      </a:r>
                      <a:endParaRPr sz="1000" b="1"/>
                    </a:p>
                  </a:txBody>
                  <a:tcPr marL="27425" marR="27425" marT="27425" marB="27425" anchor="ct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Cơ chế Attention</a:t>
                      </a:r>
                      <a:endParaRPr sz="1000"/>
                    </a:p>
                    <a:p>
                      <a:pPr marL="0" lvl="0" indent="0" algn="l" rtl="0">
                        <a:lnSpc>
                          <a:spcPct val="115000"/>
                        </a:lnSpc>
                        <a:spcBef>
                          <a:spcPts val="0"/>
                        </a:spcBef>
                        <a:spcAft>
                          <a:spcPts val="0"/>
                        </a:spcAft>
                        <a:buNone/>
                      </a:pPr>
                      <a:r>
                        <a:rPr lang="en-GB" sz="1000"/>
                        <a:t>Kết hợp Attention vào LSTM, GRU, transformer</a:t>
                      </a:r>
                      <a:endParaRPr sz="1000"/>
                    </a:p>
                  </a:txBody>
                  <a:tcPr marL="45725" marR="45725" marT="45725" marB="45725" anchor="ct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 Thực hành NLP để phân tích phản hồi khách hàng</a:t>
                      </a:r>
                      <a:endParaRPr sz="1000"/>
                    </a:p>
                  </a:txBody>
                  <a:tcPr marL="45725" marR="45725" marT="45725" marB="45725" anchor="ct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Course content</a:t>
            </a:r>
            <a:endParaRPr/>
          </a:p>
        </p:txBody>
      </p:sp>
      <p:graphicFrame>
        <p:nvGraphicFramePr>
          <p:cNvPr id="139" name="Google Shape;139;p25"/>
          <p:cNvGraphicFramePr/>
          <p:nvPr/>
        </p:nvGraphicFramePr>
        <p:xfrm>
          <a:off x="1445500" y="1331050"/>
          <a:ext cx="5825675" cy="3384850"/>
        </p:xfrm>
        <a:graphic>
          <a:graphicData uri="http://schemas.openxmlformats.org/drawingml/2006/table">
            <a:tbl>
              <a:tblPr>
                <a:noFill/>
                <a:tableStyleId>{49C6334E-03EE-45CD-84BE-7DB7E0D35812}</a:tableStyleId>
              </a:tblPr>
              <a:tblGrid>
                <a:gridCol w="858425">
                  <a:extLst>
                    <a:ext uri="{9D8B030D-6E8A-4147-A177-3AD203B41FA5}">
                      <a16:colId xmlns:a16="http://schemas.microsoft.com/office/drawing/2014/main" val="20000"/>
                    </a:ext>
                  </a:extLst>
                </a:gridCol>
                <a:gridCol w="2073700">
                  <a:extLst>
                    <a:ext uri="{9D8B030D-6E8A-4147-A177-3AD203B41FA5}">
                      <a16:colId xmlns:a16="http://schemas.microsoft.com/office/drawing/2014/main" val="20001"/>
                    </a:ext>
                  </a:extLst>
                </a:gridCol>
                <a:gridCol w="2893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1000" b="1"/>
                    </a:p>
                  </a:txBody>
                  <a:tcPr marL="45725" marR="45725" marT="45725" marB="45725"/>
                </a:tc>
                <a:tc>
                  <a:txBody>
                    <a:bodyPr/>
                    <a:lstStyle/>
                    <a:p>
                      <a:pPr marL="0" lvl="0" indent="0" algn="ctr" rtl="0">
                        <a:spcBef>
                          <a:spcPts val="0"/>
                        </a:spcBef>
                        <a:spcAft>
                          <a:spcPts val="0"/>
                        </a:spcAft>
                        <a:buNone/>
                      </a:pPr>
                      <a:r>
                        <a:rPr lang="en-GB" sz="1000" b="1"/>
                        <a:t>Li thuyet</a:t>
                      </a:r>
                      <a:endParaRPr sz="1000" b="1"/>
                    </a:p>
                  </a:txBody>
                  <a:tcPr marL="45725" marR="45725" marT="45725" marB="45725"/>
                </a:tc>
                <a:tc>
                  <a:txBody>
                    <a:bodyPr/>
                    <a:lstStyle/>
                    <a:p>
                      <a:pPr marL="0" lvl="0" indent="0" algn="ctr" rtl="0">
                        <a:spcBef>
                          <a:spcPts val="0"/>
                        </a:spcBef>
                        <a:spcAft>
                          <a:spcPts val="0"/>
                        </a:spcAft>
                        <a:buNone/>
                      </a:pPr>
                      <a:r>
                        <a:rPr lang="en-GB" sz="1000" b="1"/>
                        <a:t>Thực Hành</a:t>
                      </a:r>
                      <a:endParaRPr sz="1000" b="1"/>
                    </a:p>
                  </a:txBody>
                  <a:tcPr marL="45725" marR="45725" marT="45725" marB="45725"/>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GB" sz="1000" b="1"/>
                        <a:t>Tuần 7</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Làm quen với lập trình Pytorch</a:t>
                      </a:r>
                      <a:endParaRPr sz="1000"/>
                    </a:p>
                    <a:p>
                      <a:pPr marL="0" lvl="0" indent="0" algn="l" rtl="0">
                        <a:lnSpc>
                          <a:spcPct val="115000"/>
                        </a:lnSpc>
                        <a:spcBef>
                          <a:spcPts val="0"/>
                        </a:spcBef>
                        <a:spcAft>
                          <a:spcPts val="0"/>
                        </a:spcAft>
                        <a:buNone/>
                      </a:pPr>
                      <a:r>
                        <a:rPr lang="en-GB" sz="1000"/>
                        <a:t>- Augmentation</a:t>
                      </a:r>
                      <a:endParaRPr sz="1000"/>
                    </a:p>
                    <a:p>
                      <a:pPr marL="0" lvl="0" indent="0" algn="l" rtl="0">
                        <a:lnSpc>
                          <a:spcPct val="115000"/>
                        </a:lnSpc>
                        <a:spcBef>
                          <a:spcPts val="0"/>
                        </a:spcBef>
                        <a:spcAft>
                          <a:spcPts val="0"/>
                        </a:spcAft>
                        <a:buNone/>
                      </a:pPr>
                      <a:r>
                        <a:rPr lang="en-GB" sz="1000"/>
                        <a:t>- Segmentation</a:t>
                      </a:r>
                      <a:endParaRPr sz="1000"/>
                    </a:p>
                    <a:p>
                      <a:pPr marL="0" lvl="0" indent="0" algn="l" rtl="0">
                        <a:lnSpc>
                          <a:spcPct val="115000"/>
                        </a:lnSpc>
                        <a:spcBef>
                          <a:spcPts val="0"/>
                        </a:spcBef>
                        <a:spcAft>
                          <a:spcPts val="0"/>
                        </a:spcAft>
                        <a:buNone/>
                      </a:pPr>
                      <a:r>
                        <a:rPr lang="en-GB" sz="1000"/>
                        <a:t>- U-Net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Lam lai mot bai tap classification with pytorch</a:t>
                      </a:r>
                      <a:endParaRPr sz="1000"/>
                    </a:p>
                    <a:p>
                      <a:pPr marL="0" lvl="0" indent="0" algn="l" rtl="0">
                        <a:lnSpc>
                          <a:spcPct val="115000"/>
                        </a:lnSpc>
                        <a:spcBef>
                          <a:spcPts val="0"/>
                        </a:spcBef>
                        <a:spcAft>
                          <a:spcPts val="0"/>
                        </a:spcAft>
                        <a:buNone/>
                      </a:pPr>
                      <a:r>
                        <a:rPr lang="en-GB" sz="1000"/>
                        <a:t>- segmentation with medical images</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GB" sz="1000" b="1"/>
                        <a:t>Tuần 8</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Object detection voi YOLO</a:t>
                      </a:r>
                      <a:endParaRPr sz="1000"/>
                    </a:p>
                    <a:p>
                      <a:pPr marL="0" lvl="0" indent="0" algn="l" rtl="0">
                        <a:lnSpc>
                          <a:spcPct val="115000"/>
                        </a:lnSpc>
                        <a:spcBef>
                          <a:spcPts val="0"/>
                        </a:spcBef>
                        <a:spcAft>
                          <a:spcPts val="0"/>
                        </a:spcAft>
                        <a:buNone/>
                      </a:pPr>
                      <a:r>
                        <a:rPr lang="en-GB" sz="1000"/>
                        <a:t>Anchors, input, output, RetinaNet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 YOLOv3, YOLOv4, YOLOv5</a:t>
                      </a:r>
                      <a:endParaRPr sz="1000"/>
                    </a:p>
                    <a:p>
                      <a:pPr marL="0" lvl="0" indent="0" algn="l" rtl="0">
                        <a:lnSpc>
                          <a:spcPct val="115000"/>
                        </a:lnSpc>
                        <a:spcBef>
                          <a:spcPts val="0"/>
                        </a:spcBef>
                        <a:spcAft>
                          <a:spcPts val="0"/>
                        </a:spcAft>
                        <a:buNone/>
                      </a:pPr>
                      <a:r>
                        <a:rPr lang="en-GB" sz="1000"/>
                        <a:t>- Ứng dụng mạng Darknet cho YOLO</a:t>
                      </a:r>
                      <a:endParaRPr sz="1000"/>
                    </a:p>
                    <a:p>
                      <a:pPr marL="0" lvl="0" indent="0" algn="l" rtl="0">
                        <a:lnSpc>
                          <a:spcPct val="115000"/>
                        </a:lnSpc>
                        <a:spcBef>
                          <a:spcPts val="0"/>
                        </a:spcBef>
                        <a:spcAft>
                          <a:spcPts val="0"/>
                        </a:spcAft>
                        <a:buNone/>
                      </a:pPr>
                      <a:r>
                        <a:rPr lang="en-GB" sz="1000"/>
                        <a:t>- Nhận dạng các loài vật trong ảnh (supervised learning)</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GB" sz="1000" b="1"/>
                        <a:t>Tuan 9</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OCR</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7160" lvl="0" indent="-137160" algn="l" rtl="0">
                        <a:lnSpc>
                          <a:spcPct val="115000"/>
                        </a:lnSpc>
                        <a:spcBef>
                          <a:spcPts val="0"/>
                        </a:spcBef>
                        <a:spcAft>
                          <a:spcPts val="0"/>
                        </a:spcAft>
                        <a:buNone/>
                      </a:pPr>
                      <a:r>
                        <a:rPr lang="en-GB" sz="1000"/>
                        <a:t>OCR</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lnSpc>
                          <a:spcPct val="115000"/>
                        </a:lnSpc>
                        <a:spcBef>
                          <a:spcPts val="0"/>
                        </a:spcBef>
                        <a:spcAft>
                          <a:spcPts val="0"/>
                        </a:spcAft>
                        <a:buNone/>
                      </a:pPr>
                      <a:r>
                        <a:rPr lang="en-GB" sz="1000" b="1"/>
                        <a:t>Tuần 10</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Generative networks</a:t>
                      </a:r>
                      <a:endParaRPr sz="1000"/>
                    </a:p>
                    <a:p>
                      <a:pPr marL="0" lvl="0" indent="0" algn="l" rtl="0">
                        <a:lnSpc>
                          <a:spcPct val="115000"/>
                        </a:lnSpc>
                        <a:spcBef>
                          <a:spcPts val="0"/>
                        </a:spcBef>
                        <a:spcAft>
                          <a:spcPts val="0"/>
                        </a:spcAft>
                        <a:buNone/>
                      </a:pPr>
                      <a:r>
                        <a:rPr lang="en-GB" sz="1000"/>
                        <a:t>AE, VAE GANS</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7160" lvl="0" indent="-137160" algn="l" rtl="0">
                        <a:lnSpc>
                          <a:spcPct val="115000"/>
                        </a:lnSpc>
                        <a:spcBef>
                          <a:spcPts val="0"/>
                        </a:spcBef>
                        <a:spcAft>
                          <a:spcPts val="0"/>
                        </a:spcAft>
                        <a:buNone/>
                      </a:pPr>
                      <a:r>
                        <a:rPr lang="en-GB" sz="1000"/>
                        <a:t>- Thực hành AE trên MNIST</a:t>
                      </a:r>
                      <a:endParaRPr sz="1000"/>
                    </a:p>
                    <a:p>
                      <a:pPr marL="137160" lvl="0" indent="-137160" algn="l" rtl="0">
                        <a:lnSpc>
                          <a:spcPct val="115000"/>
                        </a:lnSpc>
                        <a:spcBef>
                          <a:spcPts val="0"/>
                        </a:spcBef>
                        <a:spcAft>
                          <a:spcPts val="0"/>
                        </a:spcAft>
                        <a:buNone/>
                      </a:pPr>
                      <a:r>
                        <a:rPr lang="en-GB" sz="1000"/>
                        <a:t>- Thực hành AE trên dữ liệu số</a:t>
                      </a:r>
                      <a:endParaRPr sz="1000"/>
                    </a:p>
                  </a:txBody>
                  <a:tcPr marL="27425" marR="27425" marT="27425" marB="27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en-GB" sz="1000" b="1"/>
                        <a:t>Tuần 11</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Graph Neural Network</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Xây dựng GNN gợi ý phim, sản phẩm cần mua</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en-GB" sz="1000" b="1"/>
                        <a:t>Tuần 12</a:t>
                      </a:r>
                      <a:endParaRPr sz="1000" b="1"/>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 Transfer-learning</a:t>
                      </a:r>
                      <a:endParaRPr sz="1000"/>
                    </a:p>
                    <a:p>
                      <a:pPr marL="0" lvl="0" indent="0" algn="l" rtl="0">
                        <a:lnSpc>
                          <a:spcPct val="115000"/>
                        </a:lnSpc>
                        <a:spcBef>
                          <a:spcPts val="0"/>
                        </a:spcBef>
                        <a:spcAft>
                          <a:spcPts val="0"/>
                        </a:spcAft>
                        <a:buNone/>
                      </a:pPr>
                      <a:r>
                        <a:rPr lang="en-GB" sz="1000"/>
                        <a:t>- Project cuối khóa</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000"/>
                        <a:t>- Từ bài toán nhận dạng vật dụng sang bài toán nhận dạng thời trang</a:t>
                      </a:r>
                      <a:endParaRPr sz="1000"/>
                    </a:p>
                    <a:p>
                      <a:pPr marL="0" lvl="0" indent="0" algn="l" rtl="0">
                        <a:lnSpc>
                          <a:spcPct val="115000"/>
                        </a:lnSpc>
                        <a:spcBef>
                          <a:spcPts val="0"/>
                        </a:spcBef>
                        <a:spcAft>
                          <a:spcPts val="0"/>
                        </a:spcAft>
                        <a:buNone/>
                      </a:pPr>
                      <a:r>
                        <a:rPr lang="en-GB" sz="1000"/>
                        <a:t>- Ôn tập &amp; Trình bày project</a:t>
                      </a:r>
                      <a:endParaRPr sz="1000"/>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Linear model</a:t>
            </a:r>
            <a:endParaRPr/>
          </a:p>
        </p:txBody>
      </p:sp>
    </p:spTree>
    <p:extLst>
      <p:ext uri="{BB962C8B-B14F-4D97-AF65-F5344CB8AC3E}">
        <p14:creationId xmlns:p14="http://schemas.microsoft.com/office/powerpoint/2010/main" val="412209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Linear</a:t>
            </a:r>
            <a:r>
              <a:rPr lang="fr-FR" dirty="0" smtClean="0"/>
              <a:t> model</a:t>
            </a:r>
            <a:endParaRPr lang="en-US" dirty="0"/>
          </a:p>
        </p:txBody>
      </p:sp>
      <p:sp>
        <p:nvSpPr>
          <p:cNvPr id="3" name="Text Placeholder 2"/>
          <p:cNvSpPr>
            <a:spLocks noGrp="1"/>
          </p:cNvSpPr>
          <p:nvPr>
            <p:ph type="body" idx="1"/>
          </p:nvPr>
        </p:nvSpPr>
        <p:spPr/>
        <p:txBody>
          <a:bodyPr>
            <a:normAutofit lnSpcReduction="10000"/>
          </a:bodyPr>
          <a:lstStyle/>
          <a:p>
            <a:r>
              <a:rPr lang="fr-FR" dirty="0" err="1" smtClean="0"/>
              <a:t>Linear</a:t>
            </a:r>
            <a:r>
              <a:rPr lang="fr-FR" dirty="0" smtClean="0"/>
              <a:t> model</a:t>
            </a:r>
          </a:p>
          <a:p>
            <a:endParaRPr lang="fr-FR" dirty="0"/>
          </a:p>
          <a:p>
            <a:endParaRPr lang="fr-FR" dirty="0" smtClean="0"/>
          </a:p>
          <a:p>
            <a:endParaRPr lang="fr-FR" dirty="0"/>
          </a:p>
          <a:p>
            <a:r>
              <a:rPr lang="fr-FR" dirty="0" err="1" smtClean="0"/>
              <a:t>Loss</a:t>
            </a:r>
            <a:r>
              <a:rPr lang="fr-FR" dirty="0" smtClean="0"/>
              <a:t> </a:t>
            </a:r>
            <a:r>
              <a:rPr lang="fr-FR" dirty="0" err="1" smtClean="0"/>
              <a:t>function</a:t>
            </a:r>
            <a:endParaRPr lang="fr-FR" dirty="0" smtClean="0"/>
          </a:p>
          <a:p>
            <a:endParaRPr lang="fr-FR" dirty="0"/>
          </a:p>
          <a:p>
            <a:endParaRPr lang="fr-FR" dirty="0" smtClean="0"/>
          </a:p>
          <a:p>
            <a:endParaRPr lang="fr-FR" dirty="0"/>
          </a:p>
          <a:p>
            <a:endParaRPr lang="fr-FR" dirty="0" smtClean="0"/>
          </a:p>
          <a:p>
            <a:endParaRPr lang="fr-FR" dirty="0"/>
          </a:p>
          <a:p>
            <a:r>
              <a:rPr lang="fr-FR" dirty="0" smtClean="0"/>
              <a:t>Solution</a:t>
            </a:r>
          </a:p>
          <a:p>
            <a:endParaRPr lang="fr-FR" dirty="0"/>
          </a:p>
          <a:p>
            <a:endParaRPr lang="fr-FR" dirty="0" smtClean="0"/>
          </a:p>
          <a:p>
            <a:endParaRPr lang="fr-FR" dirty="0"/>
          </a:p>
          <a:p>
            <a:pPr marL="114300" indent="0">
              <a:buNone/>
            </a:pPr>
            <a:endParaRPr lang="en-US" dirty="0"/>
          </a:p>
        </p:txBody>
      </p:sp>
      <p:pic>
        <p:nvPicPr>
          <p:cNvPr id="4" name="Picture 3"/>
          <p:cNvPicPr>
            <a:picLocks noChangeAspect="1"/>
          </p:cNvPicPr>
          <p:nvPr/>
        </p:nvPicPr>
        <p:blipFill>
          <a:blip r:embed="rId2"/>
          <a:stretch>
            <a:fillRect/>
          </a:stretch>
        </p:blipFill>
        <p:spPr>
          <a:xfrm>
            <a:off x="3332797" y="704310"/>
            <a:ext cx="2352675" cy="457200"/>
          </a:xfrm>
          <a:prstGeom prst="rect">
            <a:avLst/>
          </a:prstGeom>
        </p:spPr>
      </p:pic>
      <p:pic>
        <p:nvPicPr>
          <p:cNvPr id="5" name="Picture 4"/>
          <p:cNvPicPr>
            <a:picLocks noChangeAspect="1"/>
          </p:cNvPicPr>
          <p:nvPr/>
        </p:nvPicPr>
        <p:blipFill>
          <a:blip r:embed="rId3"/>
          <a:stretch>
            <a:fillRect/>
          </a:stretch>
        </p:blipFill>
        <p:spPr>
          <a:xfrm>
            <a:off x="3332797" y="1296260"/>
            <a:ext cx="1219200" cy="428625"/>
          </a:xfrm>
          <a:prstGeom prst="rect">
            <a:avLst/>
          </a:prstGeom>
        </p:spPr>
      </p:pic>
      <p:pic>
        <p:nvPicPr>
          <p:cNvPr id="6" name="Picture 5"/>
          <p:cNvPicPr>
            <a:picLocks noChangeAspect="1"/>
          </p:cNvPicPr>
          <p:nvPr/>
        </p:nvPicPr>
        <p:blipFill>
          <a:blip r:embed="rId4"/>
          <a:stretch>
            <a:fillRect/>
          </a:stretch>
        </p:blipFill>
        <p:spPr>
          <a:xfrm>
            <a:off x="3142297" y="1859635"/>
            <a:ext cx="2362200" cy="742950"/>
          </a:xfrm>
          <a:prstGeom prst="rect">
            <a:avLst/>
          </a:prstGeom>
        </p:spPr>
      </p:pic>
      <p:pic>
        <p:nvPicPr>
          <p:cNvPr id="9" name="Picture 8"/>
          <p:cNvPicPr>
            <a:picLocks noChangeAspect="1"/>
          </p:cNvPicPr>
          <p:nvPr/>
        </p:nvPicPr>
        <p:blipFill>
          <a:blip r:embed="rId5"/>
          <a:stretch>
            <a:fillRect/>
          </a:stretch>
        </p:blipFill>
        <p:spPr>
          <a:xfrm>
            <a:off x="6494028" y="487976"/>
            <a:ext cx="2576747" cy="1795037"/>
          </a:xfrm>
          <a:prstGeom prst="rect">
            <a:avLst/>
          </a:prstGeom>
        </p:spPr>
      </p:pic>
      <p:pic>
        <p:nvPicPr>
          <p:cNvPr id="10" name="Picture 9"/>
          <p:cNvPicPr>
            <a:picLocks noChangeAspect="1"/>
          </p:cNvPicPr>
          <p:nvPr/>
        </p:nvPicPr>
        <p:blipFill>
          <a:blip r:embed="rId6"/>
          <a:stretch>
            <a:fillRect/>
          </a:stretch>
        </p:blipFill>
        <p:spPr>
          <a:xfrm>
            <a:off x="3142297" y="2665581"/>
            <a:ext cx="4962525" cy="771525"/>
          </a:xfrm>
          <a:prstGeom prst="rect">
            <a:avLst/>
          </a:prstGeom>
        </p:spPr>
      </p:pic>
      <p:pic>
        <p:nvPicPr>
          <p:cNvPr id="11" name="Picture 10"/>
          <p:cNvPicPr>
            <a:picLocks noChangeAspect="1"/>
          </p:cNvPicPr>
          <p:nvPr/>
        </p:nvPicPr>
        <p:blipFill>
          <a:blip r:embed="rId7"/>
          <a:stretch>
            <a:fillRect/>
          </a:stretch>
        </p:blipFill>
        <p:spPr>
          <a:xfrm>
            <a:off x="3111700" y="3460466"/>
            <a:ext cx="2381250" cy="704850"/>
          </a:xfrm>
          <a:prstGeom prst="rect">
            <a:avLst/>
          </a:prstGeom>
        </p:spPr>
      </p:pic>
      <p:pic>
        <p:nvPicPr>
          <p:cNvPr id="12" name="Picture 11"/>
          <p:cNvPicPr>
            <a:picLocks noChangeAspect="1"/>
          </p:cNvPicPr>
          <p:nvPr/>
        </p:nvPicPr>
        <p:blipFill>
          <a:blip r:embed="rId8"/>
          <a:stretch>
            <a:fillRect/>
          </a:stretch>
        </p:blipFill>
        <p:spPr>
          <a:xfrm>
            <a:off x="3142297" y="4294987"/>
            <a:ext cx="1905000" cy="466725"/>
          </a:xfrm>
          <a:prstGeom prst="rect">
            <a:avLst/>
          </a:prstGeom>
        </p:spPr>
      </p:pic>
    </p:spTree>
    <p:extLst>
      <p:ext uri="{BB962C8B-B14F-4D97-AF65-F5344CB8AC3E}">
        <p14:creationId xmlns:p14="http://schemas.microsoft.com/office/powerpoint/2010/main" val="1500226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26080" y="1252377"/>
            <a:ext cx="5906220" cy="3416400"/>
          </a:xfrm>
        </p:spPr>
        <p:txBody>
          <a:bodyPr/>
          <a:lstStyle/>
          <a:p>
            <a:r>
              <a:rPr lang="en-US" dirty="0" smtClean="0"/>
              <a:t>Make an example, give numbers, solve with derivation</a:t>
            </a:r>
            <a:endParaRPr lang="en-US" dirty="0"/>
          </a:p>
        </p:txBody>
      </p:sp>
      <p:sp>
        <p:nvSpPr>
          <p:cNvPr id="5" name="Title 1"/>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err="1" smtClean="0"/>
              <a:t>Linear</a:t>
            </a:r>
            <a:r>
              <a:rPr lang="fr-FR" dirty="0" smtClean="0"/>
              <a:t> </a:t>
            </a:r>
            <a:r>
              <a:rPr lang="fr-FR" dirty="0" smtClean="0"/>
              <a:t>model (</a:t>
            </a:r>
            <a:r>
              <a:rPr lang="fr-FR" dirty="0" err="1" smtClean="0"/>
              <a:t>example</a:t>
            </a:r>
            <a:r>
              <a:rPr lang="fr-FR" dirty="0" smtClean="0"/>
              <a:t>)</a:t>
            </a:r>
            <a:endParaRPr lang="en-US" dirty="0"/>
          </a:p>
        </p:txBody>
      </p:sp>
      <p:sp>
        <p:nvSpPr>
          <p:cNvPr id="2" name="AutoShape 2" descr="../_images/fit-linre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7237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Gradient </a:t>
            </a:r>
            <a:r>
              <a:rPr lang="fr-FR" dirty="0" err="1" smtClean="0"/>
              <a:t>descent</a:t>
            </a:r>
            <a:endParaRPr lang="en-US" dirty="0"/>
          </a:p>
        </p:txBody>
      </p:sp>
      <p:sp>
        <p:nvSpPr>
          <p:cNvPr id="3" name="Text Placeholder 2"/>
          <p:cNvSpPr>
            <a:spLocks noGrp="1"/>
          </p:cNvSpPr>
          <p:nvPr>
            <p:ph type="body" idx="1"/>
          </p:nvPr>
        </p:nvSpPr>
        <p:spPr/>
        <p:txBody>
          <a:bodyPr/>
          <a:lstStyle/>
          <a:p>
            <a:r>
              <a:rPr lang="fr-FR" dirty="0" err="1" smtClean="0"/>
              <a:t>Get</a:t>
            </a:r>
            <a:r>
              <a:rPr lang="fr-FR" dirty="0" smtClean="0"/>
              <a:t> the gradient </a:t>
            </a:r>
            <a:r>
              <a:rPr lang="fr-FR" dirty="0" err="1" smtClean="0"/>
              <a:t>vector</a:t>
            </a:r>
            <a:endParaRPr lang="fr-FR" dirty="0" smtClean="0"/>
          </a:p>
          <a:p>
            <a:endParaRPr lang="fr-FR" dirty="0"/>
          </a:p>
          <a:p>
            <a:r>
              <a:rPr lang="fr-FR" dirty="0" smtClean="0"/>
              <a:t>Update </a:t>
            </a:r>
            <a:r>
              <a:rPr lang="fr-FR" dirty="0" err="1" smtClean="0"/>
              <a:t>weight</a:t>
            </a:r>
            <a:endParaRPr lang="en-US" dirty="0"/>
          </a:p>
        </p:txBody>
      </p:sp>
      <p:pic>
        <p:nvPicPr>
          <p:cNvPr id="2050" name="Picture 2" descr="https://miro.medium.com/max/128/1*fKns8zMwhYov_GAZyKnAh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498" y="1017725"/>
            <a:ext cx="435645" cy="17970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140/1*31qPMyK1vv8YUSNc9WPuK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801" y="1266575"/>
            <a:ext cx="666750" cy="323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304/1*yXOgW309hu_72khVfchLi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1210" y="1978311"/>
            <a:ext cx="1447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2407" y="1152475"/>
            <a:ext cx="2685942" cy="1453050"/>
          </a:xfrm>
          <a:prstGeom prst="rect">
            <a:avLst/>
          </a:prstGeom>
        </p:spPr>
      </p:pic>
    </p:spTree>
    <p:extLst>
      <p:ext uri="{BB962C8B-B14F-4D97-AF65-F5344CB8AC3E}">
        <p14:creationId xmlns:p14="http://schemas.microsoft.com/office/powerpoint/2010/main" val="2770914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Gradient </a:t>
            </a:r>
            <a:r>
              <a:rPr lang="fr-FR" dirty="0" err="1" smtClean="0"/>
              <a:t>descent</a:t>
            </a:r>
            <a:r>
              <a:rPr lang="fr-FR" dirty="0" smtClean="0"/>
              <a:t> </a:t>
            </a:r>
            <a:r>
              <a:rPr lang="fr-FR" dirty="0" err="1" smtClean="0"/>
              <a:t>example</a:t>
            </a:r>
            <a:endParaRPr lang="en-US" dirty="0"/>
          </a:p>
        </p:txBody>
      </p:sp>
      <p:sp>
        <p:nvSpPr>
          <p:cNvPr id="3" name="Text Placeholder 2"/>
          <p:cNvSpPr>
            <a:spLocks noGrp="1"/>
          </p:cNvSpPr>
          <p:nvPr>
            <p:ph type="body" idx="1"/>
          </p:nvPr>
        </p:nvSpPr>
        <p:spPr/>
        <p:txBody>
          <a:bodyPr/>
          <a:lstStyle/>
          <a:p>
            <a:r>
              <a:rPr lang="en-US" dirty="0" smtClean="0"/>
              <a:t>and </a:t>
            </a:r>
            <a:r>
              <a:rPr lang="en-US" dirty="0"/>
              <a:t>gradient descent</a:t>
            </a:r>
          </a:p>
          <a:p>
            <a:endParaRPr lang="en-US" dirty="0"/>
          </a:p>
        </p:txBody>
      </p:sp>
    </p:spTree>
    <p:extLst>
      <p:ext uri="{BB962C8B-B14F-4D97-AF65-F5344CB8AC3E}">
        <p14:creationId xmlns:p14="http://schemas.microsoft.com/office/powerpoint/2010/main" val="1669868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7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err="1" smtClean="0"/>
              <a:t>Binary</a:t>
            </a:r>
            <a:r>
              <a:rPr lang="fr-FR" dirty="0" smtClean="0"/>
              <a:t> classification</a:t>
            </a:r>
            <a:endParaRPr lang="en-US" dirty="0"/>
          </a:p>
        </p:txBody>
      </p:sp>
      <p:pic>
        <p:nvPicPr>
          <p:cNvPr id="1028" name="Picture 4" descr="Machine Learning by Tutorials, Chapter 2: Getting Started with Image  Classification | raywenderlich.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261" y="1452306"/>
            <a:ext cx="4555589" cy="2552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onvert an RGB Image to Gray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204" y="1382186"/>
            <a:ext cx="2733018" cy="262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03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Logistic</a:t>
            </a:r>
            <a:r>
              <a:rPr lang="fr-FR" dirty="0" smtClean="0"/>
              <a:t> </a:t>
            </a:r>
            <a:r>
              <a:rPr lang="fr-FR" dirty="0" err="1" smtClean="0"/>
              <a:t>regression</a:t>
            </a:r>
            <a:endParaRPr lang="en-US" dirty="0"/>
          </a:p>
        </p:txBody>
      </p:sp>
      <p:pic>
        <p:nvPicPr>
          <p:cNvPr id="2050" name="Picture 2" descr="Logistic Regression - An Intuitive Approach | by Sharath H N | GDSCJSSSTU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8255" y="325797"/>
            <a:ext cx="4424045" cy="24296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14596" y="1017725"/>
            <a:ext cx="1645381" cy="1304198"/>
          </a:xfrm>
          <a:prstGeom prst="rect">
            <a:avLst/>
          </a:prstGeom>
        </p:spPr>
      </p:pic>
      <p:pic>
        <p:nvPicPr>
          <p:cNvPr id="2052" name="Picture 4" descr="https://miro.medium.com/max/700/1*RqXFpiNGwdiKBWyLJc_E7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222" y="3063240"/>
            <a:ext cx="3699765" cy="1701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602816" y="2621280"/>
            <a:ext cx="3329674" cy="1940356"/>
          </a:xfrm>
          <a:prstGeom prst="rect">
            <a:avLst/>
          </a:prstGeom>
        </p:spPr>
      </p:pic>
    </p:spTree>
    <p:extLst>
      <p:ext uri="{BB962C8B-B14F-4D97-AF65-F5344CB8AC3E}">
        <p14:creationId xmlns:p14="http://schemas.microsoft.com/office/powerpoint/2010/main" val="736866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Cross </a:t>
            </a:r>
            <a:r>
              <a:rPr lang="fr-FR" dirty="0" err="1" smtClean="0"/>
              <a:t>Entropy</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3326505" y="516834"/>
            <a:ext cx="3251772" cy="4389224"/>
          </a:xfrm>
          <a:prstGeom prst="rect">
            <a:avLst/>
          </a:prstGeom>
        </p:spPr>
      </p:pic>
    </p:spTree>
    <p:extLst>
      <p:ext uri="{BB962C8B-B14F-4D97-AF65-F5344CB8AC3E}">
        <p14:creationId xmlns:p14="http://schemas.microsoft.com/office/powerpoint/2010/main" val="367336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Example</a:t>
            </a:r>
            <a:r>
              <a:rPr lang="fr-FR" dirty="0" smtClean="0"/>
              <a:t> (</a:t>
            </a:r>
            <a:r>
              <a:rPr lang="fr-FR" dirty="0" err="1" smtClean="0"/>
              <a:t>theory</a:t>
            </a:r>
            <a:r>
              <a:rPr lang="fr-FR" dirty="0"/>
              <a:t> </a:t>
            </a:r>
            <a:r>
              <a:rPr lang="fr-FR" dirty="0" smtClean="0"/>
              <a:t>and code)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1850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dirty="0" smtClean="0"/>
              <a:t>Linear Algebra</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Scalar</a:t>
            </a:r>
            <a:endParaRPr lang="en-US" dirty="0"/>
          </a:p>
        </p:txBody>
      </p:sp>
      <p:pic>
        <p:nvPicPr>
          <p:cNvPr id="4" name="Picture 3"/>
          <p:cNvPicPr>
            <a:picLocks noChangeAspect="1"/>
          </p:cNvPicPr>
          <p:nvPr/>
        </p:nvPicPr>
        <p:blipFill>
          <a:blip r:embed="rId2"/>
          <a:stretch>
            <a:fillRect/>
          </a:stretch>
        </p:blipFill>
        <p:spPr>
          <a:xfrm>
            <a:off x="487018" y="1254193"/>
            <a:ext cx="2286000" cy="1495425"/>
          </a:xfrm>
          <a:prstGeom prst="rect">
            <a:avLst/>
          </a:prstGeom>
        </p:spPr>
      </p:pic>
      <p:pic>
        <p:nvPicPr>
          <p:cNvPr id="5" name="Picture 4"/>
          <p:cNvPicPr>
            <a:picLocks noChangeAspect="1"/>
          </p:cNvPicPr>
          <p:nvPr/>
        </p:nvPicPr>
        <p:blipFill>
          <a:blip r:embed="rId3"/>
          <a:stretch>
            <a:fillRect/>
          </a:stretch>
        </p:blipFill>
        <p:spPr>
          <a:xfrm>
            <a:off x="3068085" y="1254193"/>
            <a:ext cx="2066925" cy="1123950"/>
          </a:xfrm>
          <a:prstGeom prst="rect">
            <a:avLst/>
          </a:prstGeom>
        </p:spPr>
      </p:pic>
      <p:pic>
        <p:nvPicPr>
          <p:cNvPr id="6" name="Picture 5"/>
          <p:cNvPicPr>
            <a:picLocks noChangeAspect="1"/>
          </p:cNvPicPr>
          <p:nvPr/>
        </p:nvPicPr>
        <p:blipFill>
          <a:blip r:embed="rId4"/>
          <a:stretch>
            <a:fillRect/>
          </a:stretch>
        </p:blipFill>
        <p:spPr>
          <a:xfrm>
            <a:off x="5713550" y="1254193"/>
            <a:ext cx="2143125" cy="1152525"/>
          </a:xfrm>
          <a:prstGeom prst="rect">
            <a:avLst/>
          </a:prstGeom>
        </p:spPr>
      </p:pic>
      <p:pic>
        <p:nvPicPr>
          <p:cNvPr id="7" name="Picture 6"/>
          <p:cNvPicPr>
            <a:picLocks noChangeAspect="1"/>
          </p:cNvPicPr>
          <p:nvPr/>
        </p:nvPicPr>
        <p:blipFill>
          <a:blip r:embed="rId5"/>
          <a:stretch>
            <a:fillRect/>
          </a:stretch>
        </p:blipFill>
        <p:spPr>
          <a:xfrm>
            <a:off x="5779499" y="3152153"/>
            <a:ext cx="2552184" cy="565082"/>
          </a:xfrm>
          <a:prstGeom prst="rect">
            <a:avLst/>
          </a:prstGeom>
        </p:spPr>
      </p:pic>
      <p:pic>
        <p:nvPicPr>
          <p:cNvPr id="8" name="Picture 7"/>
          <p:cNvPicPr>
            <a:picLocks noChangeAspect="1"/>
          </p:cNvPicPr>
          <p:nvPr/>
        </p:nvPicPr>
        <p:blipFill>
          <a:blip r:embed="rId6"/>
          <a:stretch>
            <a:fillRect/>
          </a:stretch>
        </p:blipFill>
        <p:spPr>
          <a:xfrm>
            <a:off x="2912888" y="3193577"/>
            <a:ext cx="2866611" cy="241117"/>
          </a:xfrm>
          <a:prstGeom prst="rect">
            <a:avLst/>
          </a:prstGeom>
        </p:spPr>
      </p:pic>
      <p:pic>
        <p:nvPicPr>
          <p:cNvPr id="9" name="Picture 8"/>
          <p:cNvPicPr>
            <a:picLocks noChangeAspect="1"/>
          </p:cNvPicPr>
          <p:nvPr/>
        </p:nvPicPr>
        <p:blipFill>
          <a:blip r:embed="rId7"/>
          <a:stretch>
            <a:fillRect/>
          </a:stretch>
        </p:blipFill>
        <p:spPr>
          <a:xfrm>
            <a:off x="360704" y="3209659"/>
            <a:ext cx="2495238" cy="225035"/>
          </a:xfrm>
          <a:prstGeom prst="rect">
            <a:avLst/>
          </a:prstGeom>
        </p:spPr>
      </p:pic>
    </p:spTree>
    <p:extLst>
      <p:ext uri="{BB962C8B-B14F-4D97-AF65-F5344CB8AC3E}">
        <p14:creationId xmlns:p14="http://schemas.microsoft.com/office/powerpoint/2010/main" val="388696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Vectors</a:t>
            </a:r>
            <a:endParaRPr lang="en-US" dirty="0"/>
          </a:p>
        </p:txBody>
      </p:sp>
      <p:pic>
        <p:nvPicPr>
          <p:cNvPr id="4" name="Picture 3"/>
          <p:cNvPicPr>
            <a:picLocks noChangeAspect="1"/>
          </p:cNvPicPr>
          <p:nvPr/>
        </p:nvPicPr>
        <p:blipFill>
          <a:blip r:embed="rId3"/>
          <a:stretch>
            <a:fillRect/>
          </a:stretch>
        </p:blipFill>
        <p:spPr>
          <a:xfrm>
            <a:off x="595933" y="1516752"/>
            <a:ext cx="1962150" cy="1076325"/>
          </a:xfrm>
          <a:prstGeom prst="rect">
            <a:avLst/>
          </a:prstGeom>
        </p:spPr>
      </p:pic>
      <p:pic>
        <p:nvPicPr>
          <p:cNvPr id="5" name="Picture 4"/>
          <p:cNvPicPr>
            <a:picLocks noChangeAspect="1"/>
          </p:cNvPicPr>
          <p:nvPr/>
        </p:nvPicPr>
        <p:blipFill>
          <a:blip r:embed="rId4"/>
          <a:stretch>
            <a:fillRect/>
          </a:stretch>
        </p:blipFill>
        <p:spPr>
          <a:xfrm>
            <a:off x="3122129" y="1516752"/>
            <a:ext cx="1733550" cy="1123950"/>
          </a:xfrm>
          <a:prstGeom prst="rect">
            <a:avLst/>
          </a:prstGeom>
        </p:spPr>
      </p:pic>
      <p:pic>
        <p:nvPicPr>
          <p:cNvPr id="6" name="Picture 5"/>
          <p:cNvPicPr>
            <a:picLocks noChangeAspect="1"/>
          </p:cNvPicPr>
          <p:nvPr/>
        </p:nvPicPr>
        <p:blipFill>
          <a:blip r:embed="rId5"/>
          <a:stretch>
            <a:fillRect/>
          </a:stretch>
        </p:blipFill>
        <p:spPr>
          <a:xfrm>
            <a:off x="5149438" y="1516752"/>
            <a:ext cx="3682862" cy="683960"/>
          </a:xfrm>
          <a:prstGeom prst="rect">
            <a:avLst/>
          </a:prstGeom>
        </p:spPr>
      </p:pic>
    </p:spTree>
    <p:extLst>
      <p:ext uri="{BB962C8B-B14F-4D97-AF65-F5344CB8AC3E}">
        <p14:creationId xmlns:p14="http://schemas.microsoft.com/office/powerpoint/2010/main" val="2666270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Matrices</a:t>
            </a:r>
            <a:r>
              <a:rPr lang="en-US" dirty="0"/>
              <a:t/>
            </a:r>
            <a:br>
              <a:rPr lang="en-US" dirty="0"/>
            </a:br>
            <a:endParaRPr lang="en-US" dirty="0"/>
          </a:p>
        </p:txBody>
      </p:sp>
      <p:pic>
        <p:nvPicPr>
          <p:cNvPr id="8" name="Picture 7"/>
          <p:cNvPicPr>
            <a:picLocks noChangeAspect="1"/>
          </p:cNvPicPr>
          <p:nvPr/>
        </p:nvPicPr>
        <p:blipFill>
          <a:blip r:embed="rId2"/>
          <a:stretch>
            <a:fillRect/>
          </a:stretch>
        </p:blipFill>
        <p:spPr>
          <a:xfrm>
            <a:off x="3571461" y="3020775"/>
            <a:ext cx="3686175" cy="2009775"/>
          </a:xfrm>
          <a:prstGeom prst="rect">
            <a:avLst/>
          </a:prstGeom>
        </p:spPr>
      </p:pic>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18127" y="1294571"/>
            <a:ext cx="933450" cy="381000"/>
          </a:xfrm>
          <a:prstGeom prst="rect">
            <a:avLst/>
          </a:prstGeom>
        </p:spPr>
      </p:pic>
      <p:pic>
        <p:nvPicPr>
          <p:cNvPr id="5" name="Picture 4"/>
          <p:cNvPicPr>
            <a:picLocks noChangeAspect="1"/>
          </p:cNvPicPr>
          <p:nvPr/>
        </p:nvPicPr>
        <p:blipFill>
          <a:blip r:embed="rId4"/>
          <a:stretch>
            <a:fillRect/>
          </a:stretch>
        </p:blipFill>
        <p:spPr>
          <a:xfrm>
            <a:off x="311700" y="1792864"/>
            <a:ext cx="2743200" cy="1343025"/>
          </a:xfrm>
          <a:prstGeom prst="rect">
            <a:avLst/>
          </a:prstGeom>
        </p:spPr>
      </p:pic>
      <p:pic>
        <p:nvPicPr>
          <p:cNvPr id="6" name="Picture 5"/>
          <p:cNvPicPr>
            <a:picLocks noChangeAspect="1"/>
          </p:cNvPicPr>
          <p:nvPr/>
        </p:nvPicPr>
        <p:blipFill>
          <a:blip r:embed="rId5"/>
          <a:stretch>
            <a:fillRect/>
          </a:stretch>
        </p:blipFill>
        <p:spPr>
          <a:xfrm>
            <a:off x="3324224" y="1152475"/>
            <a:ext cx="2619375" cy="1733550"/>
          </a:xfrm>
          <a:prstGeom prst="rect">
            <a:avLst/>
          </a:prstGeom>
        </p:spPr>
      </p:pic>
      <p:pic>
        <p:nvPicPr>
          <p:cNvPr id="7" name="Picture 6"/>
          <p:cNvPicPr>
            <a:picLocks noChangeAspect="1"/>
          </p:cNvPicPr>
          <p:nvPr/>
        </p:nvPicPr>
        <p:blipFill>
          <a:blip r:embed="rId6"/>
          <a:stretch>
            <a:fillRect/>
          </a:stretch>
        </p:blipFill>
        <p:spPr>
          <a:xfrm>
            <a:off x="6093928" y="1152475"/>
            <a:ext cx="2895600" cy="1800225"/>
          </a:xfrm>
          <a:prstGeom prst="rect">
            <a:avLst/>
          </a:prstGeom>
        </p:spPr>
      </p:pic>
    </p:spTree>
    <p:extLst>
      <p:ext uri="{BB962C8B-B14F-4D97-AF65-F5344CB8AC3E}">
        <p14:creationId xmlns:p14="http://schemas.microsoft.com/office/powerpoint/2010/main" val="4243339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Matrices transposed</a:t>
            </a:r>
            <a:endParaRPr lang="en-US" dirty="0"/>
          </a:p>
        </p:txBody>
      </p:sp>
      <p:pic>
        <p:nvPicPr>
          <p:cNvPr id="4" name="Picture 3"/>
          <p:cNvPicPr>
            <a:picLocks noChangeAspect="1"/>
          </p:cNvPicPr>
          <p:nvPr/>
        </p:nvPicPr>
        <p:blipFill>
          <a:blip r:embed="rId2"/>
          <a:stretch>
            <a:fillRect/>
          </a:stretch>
        </p:blipFill>
        <p:spPr>
          <a:xfrm>
            <a:off x="5905500" y="1556666"/>
            <a:ext cx="2632867" cy="1444951"/>
          </a:xfrm>
          <a:prstGeom prst="rect">
            <a:avLst/>
          </a:prstGeom>
        </p:spPr>
      </p:pic>
      <p:pic>
        <p:nvPicPr>
          <p:cNvPr id="5" name="Picture 4"/>
          <p:cNvPicPr>
            <a:picLocks noChangeAspect="1"/>
          </p:cNvPicPr>
          <p:nvPr/>
        </p:nvPicPr>
        <p:blipFill>
          <a:blip r:embed="rId3"/>
          <a:stretch>
            <a:fillRect/>
          </a:stretch>
        </p:blipFill>
        <p:spPr>
          <a:xfrm>
            <a:off x="5905500" y="3246782"/>
            <a:ext cx="2783748" cy="1249846"/>
          </a:xfrm>
          <a:prstGeom prst="rect">
            <a:avLst/>
          </a:prstGeom>
        </p:spPr>
      </p:pic>
      <p:pic>
        <p:nvPicPr>
          <p:cNvPr id="6" name="Picture 5"/>
          <p:cNvPicPr>
            <a:picLocks noChangeAspect="1"/>
          </p:cNvPicPr>
          <p:nvPr/>
        </p:nvPicPr>
        <p:blipFill>
          <a:blip r:embed="rId4"/>
          <a:stretch>
            <a:fillRect/>
          </a:stretch>
        </p:blipFill>
        <p:spPr>
          <a:xfrm>
            <a:off x="524669" y="1632243"/>
            <a:ext cx="4769576" cy="1228432"/>
          </a:xfrm>
          <a:prstGeom prst="rect">
            <a:avLst/>
          </a:prstGeom>
        </p:spPr>
      </p:pic>
    </p:spTree>
    <p:extLst>
      <p:ext uri="{BB962C8B-B14F-4D97-AF65-F5344CB8AC3E}">
        <p14:creationId xmlns:p14="http://schemas.microsoft.com/office/powerpoint/2010/main" val="255532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Tensors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6259578" y="1152475"/>
            <a:ext cx="2572722" cy="1511162"/>
          </a:xfrm>
          <a:prstGeom prst="rect">
            <a:avLst/>
          </a:prstGeom>
        </p:spPr>
      </p:pic>
      <p:pic>
        <p:nvPicPr>
          <p:cNvPr id="5" name="Picture 4"/>
          <p:cNvPicPr>
            <a:picLocks noChangeAspect="1"/>
          </p:cNvPicPr>
          <p:nvPr/>
        </p:nvPicPr>
        <p:blipFill>
          <a:blip r:embed="rId3"/>
          <a:stretch>
            <a:fillRect/>
          </a:stretch>
        </p:blipFill>
        <p:spPr>
          <a:xfrm>
            <a:off x="3517004" y="1151352"/>
            <a:ext cx="2606524" cy="1709323"/>
          </a:xfrm>
          <a:prstGeom prst="rect">
            <a:avLst/>
          </a:prstGeom>
        </p:spPr>
      </p:pic>
      <p:pic>
        <p:nvPicPr>
          <p:cNvPr id="6" name="Picture 5"/>
          <p:cNvPicPr>
            <a:picLocks noChangeAspect="1"/>
          </p:cNvPicPr>
          <p:nvPr/>
        </p:nvPicPr>
        <p:blipFill>
          <a:blip r:embed="rId4"/>
          <a:stretch>
            <a:fillRect/>
          </a:stretch>
        </p:blipFill>
        <p:spPr>
          <a:xfrm>
            <a:off x="485354" y="1151353"/>
            <a:ext cx="2575499" cy="1923152"/>
          </a:xfrm>
          <a:prstGeom prst="rect">
            <a:avLst/>
          </a:prstGeom>
        </p:spPr>
      </p:pic>
    </p:spTree>
    <p:extLst>
      <p:ext uri="{BB962C8B-B14F-4D97-AF65-F5344CB8AC3E}">
        <p14:creationId xmlns:p14="http://schemas.microsoft.com/office/powerpoint/2010/main" val="94123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Terminology</a:t>
            </a:r>
            <a:endParaRPr/>
          </a:p>
        </p:txBody>
      </p:sp>
      <p:pic>
        <p:nvPicPr>
          <p:cNvPr id="66" name="Google Shape;66;p15"/>
          <p:cNvPicPr preferRelativeResize="0"/>
          <p:nvPr/>
        </p:nvPicPr>
        <p:blipFill>
          <a:blip r:embed="rId3">
            <a:alphaModFix/>
          </a:blip>
          <a:stretch>
            <a:fillRect/>
          </a:stretch>
        </p:blipFill>
        <p:spPr>
          <a:xfrm>
            <a:off x="1596738" y="1121550"/>
            <a:ext cx="5950526" cy="3664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properties of tensor arithmetic</a:t>
            </a:r>
            <a:endParaRPr lang="en-US" dirty="0"/>
          </a:p>
        </p:txBody>
      </p:sp>
      <p:sp>
        <p:nvSpPr>
          <p:cNvPr id="3" name="Text Placeholder 2"/>
          <p:cNvSpPr>
            <a:spLocks noGrp="1"/>
          </p:cNvSpPr>
          <p:nvPr>
            <p:ph type="body" idx="1"/>
          </p:nvPr>
        </p:nvSpPr>
        <p:spPr>
          <a:xfrm>
            <a:off x="311700" y="1152475"/>
            <a:ext cx="4498839" cy="3416400"/>
          </a:xfrm>
        </p:spPr>
        <p:txBody>
          <a:bodyPr/>
          <a:lstStyle/>
          <a:p>
            <a:r>
              <a:rPr lang="en-US" dirty="0" smtClean="0"/>
              <a:t>Copy, allocating new memory</a:t>
            </a:r>
          </a:p>
          <a:p>
            <a:endParaRPr lang="en-US" dirty="0"/>
          </a:p>
          <a:p>
            <a:endParaRPr lang="en-US" dirty="0" smtClean="0"/>
          </a:p>
          <a:p>
            <a:r>
              <a:rPr lang="en-US" dirty="0" smtClean="0"/>
              <a:t>Elementwise multiplication(</a:t>
            </a:r>
            <a:r>
              <a:rPr lang="en-US" dirty="0" err="1" smtClean="0"/>
              <a:t>Hadamard</a:t>
            </a:r>
            <a:r>
              <a:rPr lang="en-US" dirty="0" smtClean="0"/>
              <a:t> product)</a:t>
            </a:r>
            <a:endParaRPr lang="en-US" dirty="0"/>
          </a:p>
        </p:txBody>
      </p:sp>
      <p:pic>
        <p:nvPicPr>
          <p:cNvPr id="4" name="Picture 3"/>
          <p:cNvPicPr>
            <a:picLocks noChangeAspect="1"/>
          </p:cNvPicPr>
          <p:nvPr/>
        </p:nvPicPr>
        <p:blipFill>
          <a:blip r:embed="rId2"/>
          <a:stretch>
            <a:fillRect/>
          </a:stretch>
        </p:blipFill>
        <p:spPr>
          <a:xfrm>
            <a:off x="5019467" y="1034360"/>
            <a:ext cx="3514455" cy="1826315"/>
          </a:xfrm>
          <a:prstGeom prst="rect">
            <a:avLst/>
          </a:prstGeom>
        </p:spPr>
      </p:pic>
      <p:pic>
        <p:nvPicPr>
          <p:cNvPr id="5" name="Picture 4"/>
          <p:cNvPicPr>
            <a:picLocks noChangeAspect="1"/>
          </p:cNvPicPr>
          <p:nvPr/>
        </p:nvPicPr>
        <p:blipFill>
          <a:blip r:embed="rId3"/>
          <a:stretch>
            <a:fillRect/>
          </a:stretch>
        </p:blipFill>
        <p:spPr>
          <a:xfrm>
            <a:off x="1946756" y="2860675"/>
            <a:ext cx="1949383" cy="691867"/>
          </a:xfrm>
          <a:prstGeom prst="rect">
            <a:avLst/>
          </a:prstGeom>
        </p:spPr>
      </p:pic>
      <p:pic>
        <p:nvPicPr>
          <p:cNvPr id="6" name="Picture 5"/>
          <p:cNvPicPr>
            <a:picLocks noChangeAspect="1"/>
          </p:cNvPicPr>
          <p:nvPr/>
        </p:nvPicPr>
        <p:blipFill>
          <a:blip r:embed="rId4"/>
          <a:stretch>
            <a:fillRect/>
          </a:stretch>
        </p:blipFill>
        <p:spPr>
          <a:xfrm>
            <a:off x="5019467" y="2864492"/>
            <a:ext cx="2800350" cy="1628775"/>
          </a:xfrm>
          <a:prstGeom prst="rect">
            <a:avLst/>
          </a:prstGeom>
        </p:spPr>
      </p:pic>
    </p:spTree>
    <p:extLst>
      <p:ext uri="{BB962C8B-B14F-4D97-AF65-F5344CB8AC3E}">
        <p14:creationId xmlns:p14="http://schemas.microsoft.com/office/powerpoint/2010/main" val="520664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properties of tensor arithmetic</a:t>
            </a:r>
          </a:p>
        </p:txBody>
      </p:sp>
      <p:sp>
        <p:nvSpPr>
          <p:cNvPr id="3" name="Text Placeholder 2"/>
          <p:cNvSpPr>
            <a:spLocks noGrp="1"/>
          </p:cNvSpPr>
          <p:nvPr>
            <p:ph type="body" idx="1"/>
          </p:nvPr>
        </p:nvSpPr>
        <p:spPr/>
        <p:txBody>
          <a:bodyPr/>
          <a:lstStyle/>
          <a:p>
            <a:r>
              <a:rPr lang="en-US" dirty="0" smtClean="0"/>
              <a:t>Reduction</a:t>
            </a:r>
          </a:p>
          <a:p>
            <a:pPr lvl="1"/>
            <a:r>
              <a:rPr lang="en-US" dirty="0" smtClean="0"/>
              <a:t>Sum</a:t>
            </a:r>
            <a:endParaRPr lang="en-US" dirty="0"/>
          </a:p>
          <a:p>
            <a:pPr lvl="1"/>
            <a:endParaRPr lang="en-US" dirty="0" smtClean="0"/>
          </a:p>
          <a:p>
            <a:pPr lvl="1"/>
            <a:endParaRPr lang="en-US" dirty="0"/>
          </a:p>
          <a:p>
            <a:pPr lvl="1"/>
            <a:r>
              <a:rPr lang="en-US" dirty="0" smtClean="0"/>
              <a:t>Mean</a:t>
            </a:r>
          </a:p>
          <a:p>
            <a:pPr lvl="1"/>
            <a:endParaRPr lang="en-US" dirty="0"/>
          </a:p>
          <a:p>
            <a:pPr lvl="1"/>
            <a:r>
              <a:rPr lang="en-US" dirty="0" err="1" smtClean="0"/>
              <a:t>cumsum</a:t>
            </a:r>
            <a:endParaRPr lang="en-US" dirty="0" smtClean="0"/>
          </a:p>
          <a:p>
            <a:endParaRPr lang="en-US" dirty="0"/>
          </a:p>
          <a:p>
            <a:endParaRPr lang="en-US" dirty="0" smtClean="0"/>
          </a:p>
          <a:p>
            <a:endParaRPr lang="en-US" dirty="0"/>
          </a:p>
          <a:p>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1364353" y="1812235"/>
            <a:ext cx="809625" cy="419100"/>
          </a:xfrm>
          <a:prstGeom prst="rect">
            <a:avLst/>
          </a:prstGeom>
        </p:spPr>
      </p:pic>
      <p:pic>
        <p:nvPicPr>
          <p:cNvPr id="6" name="Picture 5"/>
          <p:cNvPicPr>
            <a:picLocks noChangeAspect="1"/>
          </p:cNvPicPr>
          <p:nvPr/>
        </p:nvPicPr>
        <p:blipFill>
          <a:blip r:embed="rId3"/>
          <a:stretch>
            <a:fillRect/>
          </a:stretch>
        </p:blipFill>
        <p:spPr>
          <a:xfrm>
            <a:off x="5651033" y="1203676"/>
            <a:ext cx="3322568" cy="640041"/>
          </a:xfrm>
          <a:prstGeom prst="rect">
            <a:avLst/>
          </a:prstGeom>
        </p:spPr>
      </p:pic>
      <p:pic>
        <p:nvPicPr>
          <p:cNvPr id="12" name="Picture 11"/>
          <p:cNvPicPr>
            <a:picLocks noChangeAspect="1"/>
          </p:cNvPicPr>
          <p:nvPr/>
        </p:nvPicPr>
        <p:blipFill>
          <a:blip r:embed="rId4"/>
          <a:stretch>
            <a:fillRect/>
          </a:stretch>
        </p:blipFill>
        <p:spPr>
          <a:xfrm>
            <a:off x="5630739" y="3962918"/>
            <a:ext cx="1755968" cy="840763"/>
          </a:xfrm>
          <a:prstGeom prst="rect">
            <a:avLst/>
          </a:prstGeom>
        </p:spPr>
      </p:pic>
      <p:pic>
        <p:nvPicPr>
          <p:cNvPr id="13" name="Picture 12"/>
          <p:cNvPicPr>
            <a:picLocks noChangeAspect="1"/>
          </p:cNvPicPr>
          <p:nvPr/>
        </p:nvPicPr>
        <p:blipFill>
          <a:blip r:embed="rId5"/>
          <a:stretch>
            <a:fillRect/>
          </a:stretch>
        </p:blipFill>
        <p:spPr>
          <a:xfrm>
            <a:off x="5651033" y="1894918"/>
            <a:ext cx="2950679" cy="556732"/>
          </a:xfrm>
          <a:prstGeom prst="rect">
            <a:avLst/>
          </a:prstGeom>
        </p:spPr>
      </p:pic>
      <p:pic>
        <p:nvPicPr>
          <p:cNvPr id="14" name="Picture 13"/>
          <p:cNvPicPr>
            <a:picLocks noChangeAspect="1"/>
          </p:cNvPicPr>
          <p:nvPr/>
        </p:nvPicPr>
        <p:blipFill>
          <a:blip r:embed="rId6"/>
          <a:stretch>
            <a:fillRect/>
          </a:stretch>
        </p:blipFill>
        <p:spPr>
          <a:xfrm>
            <a:off x="5630739" y="2448018"/>
            <a:ext cx="3342862" cy="639739"/>
          </a:xfrm>
          <a:prstGeom prst="rect">
            <a:avLst/>
          </a:prstGeom>
        </p:spPr>
      </p:pic>
      <p:pic>
        <p:nvPicPr>
          <p:cNvPr id="15" name="Picture 14"/>
          <p:cNvPicPr>
            <a:picLocks noChangeAspect="1"/>
          </p:cNvPicPr>
          <p:nvPr/>
        </p:nvPicPr>
        <p:blipFill>
          <a:blip r:embed="rId7"/>
          <a:stretch>
            <a:fillRect/>
          </a:stretch>
        </p:blipFill>
        <p:spPr>
          <a:xfrm>
            <a:off x="5634633" y="3149048"/>
            <a:ext cx="3338968" cy="733839"/>
          </a:xfrm>
          <a:prstGeom prst="rect">
            <a:avLst/>
          </a:prstGeom>
        </p:spPr>
      </p:pic>
    </p:spTree>
    <p:extLst>
      <p:ext uri="{BB962C8B-B14F-4D97-AF65-F5344CB8AC3E}">
        <p14:creationId xmlns:p14="http://schemas.microsoft.com/office/powerpoint/2010/main" val="3148151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properties of tensor arithmetic</a:t>
            </a:r>
          </a:p>
        </p:txBody>
      </p:sp>
      <p:sp>
        <p:nvSpPr>
          <p:cNvPr id="3" name="Text Placeholder 2"/>
          <p:cNvSpPr>
            <a:spLocks noGrp="1"/>
          </p:cNvSpPr>
          <p:nvPr>
            <p:ph type="body" idx="1"/>
          </p:nvPr>
        </p:nvSpPr>
        <p:spPr/>
        <p:txBody>
          <a:bodyPr/>
          <a:lstStyle/>
          <a:p>
            <a:r>
              <a:rPr lang="en-US" dirty="0" smtClean="0"/>
              <a:t>Dot products</a:t>
            </a:r>
          </a:p>
          <a:p>
            <a:endParaRPr lang="en-US" dirty="0"/>
          </a:p>
          <a:p>
            <a:endParaRPr lang="en-US" dirty="0" smtClean="0"/>
          </a:p>
          <a:p>
            <a:endParaRPr lang="en-US" dirty="0"/>
          </a:p>
          <a:p>
            <a:r>
              <a:rPr lang="en-US" dirty="0" smtClean="0"/>
              <a:t>Matrix vector product</a:t>
            </a:r>
          </a:p>
          <a:p>
            <a:endParaRPr lang="en-US" dirty="0"/>
          </a:p>
          <a:p>
            <a:r>
              <a:rPr lang="en-US" dirty="0" smtClean="0"/>
              <a:t>Matrix </a:t>
            </a:r>
            <a:r>
              <a:rPr lang="en-US" dirty="0" err="1" smtClean="0"/>
              <a:t>matrix</a:t>
            </a:r>
            <a:r>
              <a:rPr lang="en-US" dirty="0" smtClean="0"/>
              <a:t> multiplication</a:t>
            </a:r>
            <a:endParaRPr lang="en-US" dirty="0"/>
          </a:p>
        </p:txBody>
      </p:sp>
      <p:pic>
        <p:nvPicPr>
          <p:cNvPr id="4" name="Picture 3"/>
          <p:cNvPicPr>
            <a:picLocks noChangeAspect="1"/>
          </p:cNvPicPr>
          <p:nvPr/>
        </p:nvPicPr>
        <p:blipFill>
          <a:blip r:embed="rId2"/>
          <a:stretch>
            <a:fillRect/>
          </a:stretch>
        </p:blipFill>
        <p:spPr>
          <a:xfrm>
            <a:off x="479978" y="1756948"/>
            <a:ext cx="4167613" cy="323643"/>
          </a:xfrm>
          <a:prstGeom prst="rect">
            <a:avLst/>
          </a:prstGeom>
        </p:spPr>
      </p:pic>
      <p:pic>
        <p:nvPicPr>
          <p:cNvPr id="5" name="Picture 4"/>
          <p:cNvPicPr>
            <a:picLocks noChangeAspect="1"/>
          </p:cNvPicPr>
          <p:nvPr/>
        </p:nvPicPr>
        <p:blipFill>
          <a:blip r:embed="rId3"/>
          <a:stretch>
            <a:fillRect/>
          </a:stretch>
        </p:blipFill>
        <p:spPr>
          <a:xfrm>
            <a:off x="4835213" y="1017725"/>
            <a:ext cx="4017256" cy="872845"/>
          </a:xfrm>
          <a:prstGeom prst="rect">
            <a:avLst/>
          </a:prstGeom>
        </p:spPr>
      </p:pic>
      <p:pic>
        <p:nvPicPr>
          <p:cNvPr id="6" name="Picture 5"/>
          <p:cNvPicPr>
            <a:picLocks noChangeAspect="1"/>
          </p:cNvPicPr>
          <p:nvPr/>
        </p:nvPicPr>
        <p:blipFill>
          <a:blip r:embed="rId4"/>
          <a:stretch>
            <a:fillRect/>
          </a:stretch>
        </p:blipFill>
        <p:spPr>
          <a:xfrm>
            <a:off x="4835213" y="2025320"/>
            <a:ext cx="2959236" cy="741592"/>
          </a:xfrm>
          <a:prstGeom prst="rect">
            <a:avLst/>
          </a:prstGeom>
        </p:spPr>
      </p:pic>
      <p:pic>
        <p:nvPicPr>
          <p:cNvPr id="7" name="Picture 6"/>
          <p:cNvPicPr>
            <a:picLocks noChangeAspect="1"/>
          </p:cNvPicPr>
          <p:nvPr/>
        </p:nvPicPr>
        <p:blipFill>
          <a:blip r:embed="rId5"/>
          <a:stretch>
            <a:fillRect/>
          </a:stretch>
        </p:blipFill>
        <p:spPr>
          <a:xfrm>
            <a:off x="4835213" y="2887463"/>
            <a:ext cx="4069688" cy="649822"/>
          </a:xfrm>
          <a:prstGeom prst="rect">
            <a:avLst/>
          </a:prstGeom>
        </p:spPr>
      </p:pic>
      <p:pic>
        <p:nvPicPr>
          <p:cNvPr id="8" name="Picture 7"/>
          <p:cNvPicPr>
            <a:picLocks noChangeAspect="1"/>
          </p:cNvPicPr>
          <p:nvPr/>
        </p:nvPicPr>
        <p:blipFill>
          <a:blip r:embed="rId6"/>
          <a:stretch>
            <a:fillRect/>
          </a:stretch>
        </p:blipFill>
        <p:spPr>
          <a:xfrm>
            <a:off x="4815869" y="3580052"/>
            <a:ext cx="2336384" cy="1187896"/>
          </a:xfrm>
          <a:prstGeom prst="rect">
            <a:avLst/>
          </a:prstGeom>
        </p:spPr>
      </p:pic>
    </p:spTree>
    <p:extLst>
      <p:ext uri="{BB962C8B-B14F-4D97-AF65-F5344CB8AC3E}">
        <p14:creationId xmlns:p14="http://schemas.microsoft.com/office/powerpoint/2010/main" val="2169842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properties of tensor arithmetic</a:t>
            </a:r>
          </a:p>
        </p:txBody>
      </p:sp>
      <p:sp>
        <p:nvSpPr>
          <p:cNvPr id="3" name="Text Placeholder 2"/>
          <p:cNvSpPr>
            <a:spLocks noGrp="1"/>
          </p:cNvSpPr>
          <p:nvPr>
            <p:ph type="body" idx="1"/>
          </p:nvPr>
        </p:nvSpPr>
        <p:spPr/>
        <p:txBody>
          <a:bodyPr/>
          <a:lstStyle/>
          <a:p>
            <a:r>
              <a:rPr lang="en-US" dirty="0" smtClean="0"/>
              <a:t>Norm</a:t>
            </a:r>
            <a:endParaRPr lang="en-US" dirty="0"/>
          </a:p>
        </p:txBody>
      </p:sp>
      <p:pic>
        <p:nvPicPr>
          <p:cNvPr id="4" name="Picture 3"/>
          <p:cNvPicPr>
            <a:picLocks noChangeAspect="1"/>
          </p:cNvPicPr>
          <p:nvPr/>
        </p:nvPicPr>
        <p:blipFill>
          <a:blip r:embed="rId2"/>
          <a:stretch>
            <a:fillRect/>
          </a:stretch>
        </p:blipFill>
        <p:spPr>
          <a:xfrm>
            <a:off x="541477" y="1654778"/>
            <a:ext cx="5125528" cy="3065600"/>
          </a:xfrm>
          <a:prstGeom prst="rect">
            <a:avLst/>
          </a:prstGeom>
        </p:spPr>
      </p:pic>
      <p:pic>
        <p:nvPicPr>
          <p:cNvPr id="5" name="Picture 4"/>
          <p:cNvPicPr>
            <a:picLocks noChangeAspect="1"/>
          </p:cNvPicPr>
          <p:nvPr/>
        </p:nvPicPr>
        <p:blipFill>
          <a:blip r:embed="rId3"/>
          <a:stretch>
            <a:fillRect/>
          </a:stretch>
        </p:blipFill>
        <p:spPr>
          <a:xfrm>
            <a:off x="6216305" y="1654778"/>
            <a:ext cx="2265087" cy="778772"/>
          </a:xfrm>
          <a:prstGeom prst="rect">
            <a:avLst/>
          </a:prstGeom>
        </p:spPr>
      </p:pic>
      <p:pic>
        <p:nvPicPr>
          <p:cNvPr id="6" name="Picture 5"/>
          <p:cNvPicPr>
            <a:picLocks noChangeAspect="1"/>
          </p:cNvPicPr>
          <p:nvPr/>
        </p:nvPicPr>
        <p:blipFill>
          <a:blip r:embed="rId4"/>
          <a:stretch>
            <a:fillRect/>
          </a:stretch>
        </p:blipFill>
        <p:spPr>
          <a:xfrm>
            <a:off x="6216305" y="2577634"/>
            <a:ext cx="2352261" cy="566082"/>
          </a:xfrm>
          <a:prstGeom prst="rect">
            <a:avLst/>
          </a:prstGeom>
        </p:spPr>
      </p:pic>
    </p:spTree>
    <p:extLst>
      <p:ext uri="{BB962C8B-B14F-4D97-AF65-F5344CB8AC3E}">
        <p14:creationId xmlns:p14="http://schemas.microsoft.com/office/powerpoint/2010/main" val="120799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Calculus</a:t>
            </a:r>
            <a:endParaRPr lang="en-US" dirty="0"/>
          </a:p>
        </p:txBody>
      </p:sp>
    </p:spTree>
    <p:extLst>
      <p:ext uri="{BB962C8B-B14F-4D97-AF65-F5344CB8AC3E}">
        <p14:creationId xmlns:p14="http://schemas.microsoft.com/office/powerpoint/2010/main" val="4162617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Derivatives and Differentiation</a:t>
            </a:r>
            <a:endParaRPr dirty="0"/>
          </a:p>
        </p:txBody>
      </p:sp>
      <p:pic>
        <p:nvPicPr>
          <p:cNvPr id="2" name="Picture 1"/>
          <p:cNvPicPr>
            <a:picLocks noChangeAspect="1"/>
          </p:cNvPicPr>
          <p:nvPr/>
        </p:nvPicPr>
        <p:blipFill>
          <a:blip r:embed="rId3"/>
          <a:stretch>
            <a:fillRect/>
          </a:stretch>
        </p:blipFill>
        <p:spPr>
          <a:xfrm>
            <a:off x="898455" y="1178979"/>
            <a:ext cx="7130511" cy="312135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Derivatives and Differentiation</a:t>
            </a:r>
            <a:endParaRPr dirty="0"/>
          </a:p>
        </p:txBody>
      </p:sp>
      <p:pic>
        <p:nvPicPr>
          <p:cNvPr id="3" name="Picture 2"/>
          <p:cNvPicPr>
            <a:picLocks noChangeAspect="1"/>
          </p:cNvPicPr>
          <p:nvPr/>
        </p:nvPicPr>
        <p:blipFill>
          <a:blip r:embed="rId3"/>
          <a:stretch>
            <a:fillRect/>
          </a:stretch>
        </p:blipFill>
        <p:spPr>
          <a:xfrm>
            <a:off x="782499" y="1420881"/>
            <a:ext cx="7419975" cy="2990850"/>
          </a:xfrm>
          <a:prstGeom prst="rect">
            <a:avLst/>
          </a:prstGeom>
        </p:spPr>
      </p:pic>
    </p:spTree>
    <p:extLst>
      <p:ext uri="{BB962C8B-B14F-4D97-AF65-F5344CB8AC3E}">
        <p14:creationId xmlns:p14="http://schemas.microsoft.com/office/powerpoint/2010/main" val="1421237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highlight>
                  <a:srgbClr val="FAFAFA"/>
                </a:highlight>
                <a:latin typeface="Roboto"/>
                <a:ea typeface="Roboto"/>
                <a:cs typeface="Roboto"/>
                <a:sym typeface="Roboto"/>
              </a:rPr>
              <a:t>Gradients</a:t>
            </a:r>
            <a:br>
              <a:rPr lang="en-GB" dirty="0">
                <a:highlight>
                  <a:srgbClr val="FAFAFA"/>
                </a:highlight>
                <a:latin typeface="Roboto"/>
                <a:ea typeface="Roboto"/>
                <a:cs typeface="Roboto"/>
                <a:sym typeface="Roboto"/>
              </a:rPr>
            </a:b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535388" y="1152475"/>
            <a:ext cx="5320030" cy="3416400"/>
          </a:xfrm>
          <a:prstGeom prst="rect">
            <a:avLst/>
          </a:prstGeom>
        </p:spPr>
      </p:pic>
    </p:spTree>
    <p:extLst>
      <p:ext uri="{BB962C8B-B14F-4D97-AF65-F5344CB8AC3E}">
        <p14:creationId xmlns:p14="http://schemas.microsoft.com/office/powerpoint/2010/main" val="1307197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highlight>
                  <a:srgbClr val="FAFAFA"/>
                </a:highlight>
                <a:latin typeface="Roboto"/>
                <a:ea typeface="Roboto"/>
                <a:cs typeface="Roboto"/>
                <a:sym typeface="Roboto"/>
              </a:rPr>
              <a:t>Chain Rule</a:t>
            </a:r>
            <a:br>
              <a:rPr lang="en-GB" dirty="0">
                <a:highlight>
                  <a:srgbClr val="FAFAFA"/>
                </a:highlight>
                <a:latin typeface="Roboto"/>
                <a:ea typeface="Roboto"/>
                <a:cs typeface="Roboto"/>
                <a:sym typeface="Roboto"/>
              </a:rPr>
            </a:br>
            <a:endParaRPr lang="en-US" dirty="0"/>
          </a:p>
        </p:txBody>
      </p:sp>
      <p:pic>
        <p:nvPicPr>
          <p:cNvPr id="4" name="Picture 3"/>
          <p:cNvPicPr>
            <a:picLocks noChangeAspect="1"/>
          </p:cNvPicPr>
          <p:nvPr/>
        </p:nvPicPr>
        <p:blipFill>
          <a:blip r:embed="rId2"/>
          <a:stretch>
            <a:fillRect/>
          </a:stretch>
        </p:blipFill>
        <p:spPr>
          <a:xfrm>
            <a:off x="740257" y="1301800"/>
            <a:ext cx="7305675" cy="3267075"/>
          </a:xfrm>
          <a:prstGeom prst="rect">
            <a:avLst/>
          </a:prstGeom>
        </p:spPr>
      </p:pic>
    </p:spTree>
    <p:extLst>
      <p:ext uri="{BB962C8B-B14F-4D97-AF65-F5344CB8AC3E}">
        <p14:creationId xmlns:p14="http://schemas.microsoft.com/office/powerpoint/2010/main" val="194792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Probability</a:t>
            </a:r>
            <a:endParaRPr lang="en-US" dirty="0"/>
          </a:p>
        </p:txBody>
      </p:sp>
    </p:spTree>
    <p:extLst>
      <p:ext uri="{BB962C8B-B14F-4D97-AF65-F5344CB8AC3E}">
        <p14:creationId xmlns:p14="http://schemas.microsoft.com/office/powerpoint/2010/main" val="975060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Machine Learning vs Deep Learning</a:t>
            </a:r>
            <a:endParaRPr/>
          </a:p>
        </p:txBody>
      </p:sp>
      <p:pic>
        <p:nvPicPr>
          <p:cNvPr id="72" name="Google Shape;72;p16"/>
          <p:cNvPicPr preferRelativeResize="0"/>
          <p:nvPr/>
        </p:nvPicPr>
        <p:blipFill>
          <a:blip r:embed="rId3">
            <a:alphaModFix/>
          </a:blip>
          <a:stretch>
            <a:fillRect/>
          </a:stretch>
        </p:blipFill>
        <p:spPr>
          <a:xfrm>
            <a:off x="1209675" y="1130550"/>
            <a:ext cx="6724650" cy="3305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Basic theory</a:t>
            </a:r>
            <a:endParaRPr dirty="0"/>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spcBef>
                <a:spcPts val="1200"/>
              </a:spcBef>
              <a:spcAft>
                <a:spcPts val="1200"/>
              </a:spcAft>
              <a:buNone/>
            </a:pPr>
            <a:r>
              <a:rPr lang="fr-FR" dirty="0" smtClean="0"/>
              <a:t>Law of large </a:t>
            </a:r>
            <a:r>
              <a:rPr lang="fr-FR" dirty="0" err="1" smtClean="0"/>
              <a:t>numbers</a:t>
            </a:r>
            <a:r>
              <a:rPr lang="fr-FR" dirty="0" smtClean="0"/>
              <a:t>: </a:t>
            </a:r>
            <a:r>
              <a:rPr lang="en-US" dirty="0"/>
              <a:t> as the number of tosses grows this estimate will draw closer and closer to the true underlying probability</a:t>
            </a:r>
            <a:endParaRPr dirty="0"/>
          </a:p>
        </p:txBody>
      </p:sp>
      <p:pic>
        <p:nvPicPr>
          <p:cNvPr id="2" name="Picture 1"/>
          <p:cNvPicPr>
            <a:picLocks noChangeAspect="1"/>
          </p:cNvPicPr>
          <p:nvPr/>
        </p:nvPicPr>
        <p:blipFill>
          <a:blip r:embed="rId3"/>
          <a:stretch>
            <a:fillRect/>
          </a:stretch>
        </p:blipFill>
        <p:spPr>
          <a:xfrm>
            <a:off x="442912" y="2183503"/>
            <a:ext cx="3076575" cy="352425"/>
          </a:xfrm>
          <a:prstGeom prst="rect">
            <a:avLst/>
          </a:prstGeom>
        </p:spPr>
      </p:pic>
      <p:pic>
        <p:nvPicPr>
          <p:cNvPr id="3" name="Picture 2"/>
          <p:cNvPicPr>
            <a:picLocks noChangeAspect="1"/>
          </p:cNvPicPr>
          <p:nvPr/>
        </p:nvPicPr>
        <p:blipFill>
          <a:blip r:embed="rId4"/>
          <a:stretch>
            <a:fillRect/>
          </a:stretch>
        </p:blipFill>
        <p:spPr>
          <a:xfrm>
            <a:off x="442912" y="2547317"/>
            <a:ext cx="7200900" cy="447675"/>
          </a:xfrm>
          <a:prstGeom prst="rect">
            <a:avLst/>
          </a:prstGeom>
        </p:spPr>
      </p:pic>
      <p:pic>
        <p:nvPicPr>
          <p:cNvPr id="4" name="Picture 3"/>
          <p:cNvPicPr>
            <a:picLocks noChangeAspect="1"/>
          </p:cNvPicPr>
          <p:nvPr/>
        </p:nvPicPr>
        <p:blipFill>
          <a:blip r:embed="rId5"/>
          <a:stretch>
            <a:fillRect/>
          </a:stretch>
        </p:blipFill>
        <p:spPr>
          <a:xfrm>
            <a:off x="442912" y="3144907"/>
            <a:ext cx="7153275" cy="16764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Random variables</a:t>
            </a:r>
            <a:endParaRPr dirty="0"/>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endParaRPr dirty="0"/>
          </a:p>
        </p:txBody>
      </p:sp>
      <p:pic>
        <p:nvPicPr>
          <p:cNvPr id="2" name="Picture 1"/>
          <p:cNvPicPr>
            <a:picLocks noChangeAspect="1"/>
          </p:cNvPicPr>
          <p:nvPr/>
        </p:nvPicPr>
        <p:blipFill>
          <a:blip r:embed="rId3"/>
          <a:stretch>
            <a:fillRect/>
          </a:stretch>
        </p:blipFill>
        <p:spPr>
          <a:xfrm>
            <a:off x="3505346" y="556591"/>
            <a:ext cx="2133307" cy="4228912"/>
          </a:xfrm>
          <a:prstGeom prst="rect">
            <a:avLst/>
          </a:prstGeom>
        </p:spPr>
      </p:pic>
    </p:spTree>
    <p:extLst>
      <p:ext uri="{BB962C8B-B14F-4D97-AF65-F5344CB8AC3E}">
        <p14:creationId xmlns:p14="http://schemas.microsoft.com/office/powerpoint/2010/main" val="2311596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Multiple random variables</a:t>
            </a:r>
            <a:endParaRPr dirty="0"/>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dirty="0" smtClean="0"/>
              <a:t>Joint</a:t>
            </a:r>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a:p>
          <a:p>
            <a:pPr marL="0" lvl="0" indent="0" algn="l" rtl="0">
              <a:spcBef>
                <a:spcPts val="0"/>
              </a:spcBef>
              <a:spcAft>
                <a:spcPts val="0"/>
              </a:spcAft>
              <a:buNone/>
            </a:pPr>
            <a:r>
              <a:rPr lang="fr-FR" dirty="0" smtClean="0"/>
              <a:t>Bayes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smtClean="0"/>
              <a:t>Independence </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a:p>
          <a:p>
            <a:pPr marL="0" lvl="0" indent="0" algn="l" rtl="0">
              <a:spcBef>
                <a:spcPts val="0"/>
              </a:spcBef>
              <a:spcAft>
                <a:spcPts val="0"/>
              </a:spcAft>
              <a:buNone/>
            </a:pPr>
            <a:endParaRPr dirty="0"/>
          </a:p>
          <a:p>
            <a:pPr marL="0" lvl="0" indent="0" algn="l" rtl="0">
              <a:spcBef>
                <a:spcPts val="1200"/>
              </a:spcBef>
              <a:spcAft>
                <a:spcPts val="1200"/>
              </a:spcAft>
              <a:buNone/>
            </a:pPr>
            <a:endParaRPr dirty="0"/>
          </a:p>
        </p:txBody>
      </p:sp>
      <p:pic>
        <p:nvPicPr>
          <p:cNvPr id="3" name="Picture 2"/>
          <p:cNvPicPr>
            <a:picLocks noChangeAspect="1"/>
          </p:cNvPicPr>
          <p:nvPr/>
        </p:nvPicPr>
        <p:blipFill>
          <a:blip r:embed="rId3"/>
          <a:stretch>
            <a:fillRect/>
          </a:stretch>
        </p:blipFill>
        <p:spPr>
          <a:xfrm>
            <a:off x="1113389" y="1512611"/>
            <a:ext cx="2371725" cy="276225"/>
          </a:xfrm>
          <a:prstGeom prst="rect">
            <a:avLst/>
          </a:prstGeom>
        </p:spPr>
      </p:pic>
      <p:pic>
        <p:nvPicPr>
          <p:cNvPr id="4" name="Picture 3"/>
          <p:cNvPicPr>
            <a:picLocks noChangeAspect="1"/>
          </p:cNvPicPr>
          <p:nvPr/>
        </p:nvPicPr>
        <p:blipFill>
          <a:blip r:embed="rId4"/>
          <a:stretch>
            <a:fillRect/>
          </a:stretch>
        </p:blipFill>
        <p:spPr>
          <a:xfrm>
            <a:off x="1273658" y="2136775"/>
            <a:ext cx="2476500" cy="723900"/>
          </a:xfrm>
          <a:prstGeom prst="rect">
            <a:avLst/>
          </a:prstGeom>
        </p:spPr>
      </p:pic>
      <p:pic>
        <p:nvPicPr>
          <p:cNvPr id="6" name="Picture 5"/>
          <p:cNvPicPr>
            <a:picLocks noChangeAspect="1"/>
          </p:cNvPicPr>
          <p:nvPr/>
        </p:nvPicPr>
        <p:blipFill>
          <a:blip r:embed="rId5"/>
          <a:stretch>
            <a:fillRect/>
          </a:stretch>
        </p:blipFill>
        <p:spPr>
          <a:xfrm>
            <a:off x="1978508" y="3032401"/>
            <a:ext cx="1771650" cy="352425"/>
          </a:xfrm>
          <a:prstGeom prst="rect">
            <a:avLst/>
          </a:prstGeom>
        </p:spPr>
      </p:pic>
    </p:spTree>
    <p:extLst>
      <p:ext uri="{BB962C8B-B14F-4D97-AF65-F5344CB8AC3E}">
        <p14:creationId xmlns:p14="http://schemas.microsoft.com/office/powerpoint/2010/main" val="2044998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t>Expectation and variance</a:t>
            </a:r>
            <a:endParaRPr dirty="0"/>
          </a:p>
        </p:txBody>
      </p:sp>
      <p:pic>
        <p:nvPicPr>
          <p:cNvPr id="2" name="Picture 1"/>
          <p:cNvPicPr>
            <a:picLocks noChangeAspect="1"/>
          </p:cNvPicPr>
          <p:nvPr/>
        </p:nvPicPr>
        <p:blipFill>
          <a:blip r:embed="rId3"/>
          <a:stretch>
            <a:fillRect/>
          </a:stretch>
        </p:blipFill>
        <p:spPr>
          <a:xfrm>
            <a:off x="1603306" y="1066801"/>
            <a:ext cx="6117511" cy="3844165"/>
          </a:xfrm>
          <a:prstGeom prst="rect">
            <a:avLst/>
          </a:prstGeom>
        </p:spPr>
      </p:pic>
    </p:spTree>
    <p:extLst>
      <p:ext uri="{BB962C8B-B14F-4D97-AF65-F5344CB8AC3E}">
        <p14:creationId xmlns:p14="http://schemas.microsoft.com/office/powerpoint/2010/main" val="563053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Summary</a:t>
            </a:r>
            <a:endParaRPr lang="en-US" dirty="0"/>
          </a:p>
        </p:txBody>
      </p:sp>
    </p:spTree>
    <p:extLst>
      <p:ext uri="{BB962C8B-B14F-4D97-AF65-F5344CB8AC3E}">
        <p14:creationId xmlns:p14="http://schemas.microsoft.com/office/powerpoint/2010/main" val="1320528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Summary</a:t>
            </a:r>
            <a:endParaRPr/>
          </a:p>
        </p:txBody>
      </p:sp>
      <p:sp>
        <p:nvSpPr>
          <p:cNvPr id="180" name="Google Shape;180;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FR" dirty="0" smtClean="0"/>
              <a:t>AI </a:t>
            </a:r>
            <a:r>
              <a:rPr lang="fr-FR" dirty="0" err="1" smtClean="0"/>
              <a:t>is</a:t>
            </a:r>
            <a:r>
              <a:rPr lang="fr-FR" dirty="0" smtClean="0"/>
              <a:t> </a:t>
            </a:r>
            <a:r>
              <a:rPr lang="fr-FR" dirty="0" err="1" smtClean="0"/>
              <a:t>applied</a:t>
            </a:r>
            <a:r>
              <a:rPr lang="fr-FR" dirty="0" smtClean="0"/>
              <a:t> in </a:t>
            </a:r>
            <a:r>
              <a:rPr lang="fr-FR" dirty="0" err="1" smtClean="0"/>
              <a:t>several</a:t>
            </a:r>
            <a:r>
              <a:rPr lang="fr-FR" dirty="0" smtClean="0"/>
              <a:t> </a:t>
            </a:r>
            <a:r>
              <a:rPr lang="fr-FR" dirty="0" err="1" smtClean="0"/>
              <a:t>domain</a:t>
            </a:r>
            <a:endParaRPr lang="fr-FR" dirty="0" smtClean="0"/>
          </a:p>
          <a:p>
            <a:pPr marL="0" lvl="0" indent="0" algn="l" rtl="0">
              <a:spcBef>
                <a:spcPts val="0"/>
              </a:spcBef>
              <a:spcAft>
                <a:spcPts val="1200"/>
              </a:spcAft>
              <a:buNone/>
            </a:pPr>
            <a:r>
              <a:rPr lang="fr-FR" dirty="0" err="1" smtClean="0"/>
              <a:t>Deep</a:t>
            </a:r>
            <a:r>
              <a:rPr lang="fr-FR" dirty="0" smtClean="0"/>
              <a:t> </a:t>
            </a:r>
            <a:r>
              <a:rPr lang="fr-FR" dirty="0" err="1" smtClean="0"/>
              <a:t>learning</a:t>
            </a:r>
            <a:r>
              <a:rPr lang="fr-FR" dirty="0" smtClean="0"/>
              <a:t> </a:t>
            </a:r>
            <a:r>
              <a:rPr lang="fr-FR" dirty="0" err="1" smtClean="0"/>
              <a:t>invented</a:t>
            </a:r>
            <a:r>
              <a:rPr lang="fr-FR" dirty="0" smtClean="0"/>
              <a:t> long </a:t>
            </a:r>
            <a:r>
              <a:rPr lang="fr-FR" dirty="0" err="1" smtClean="0"/>
              <a:t>ago</a:t>
            </a:r>
            <a:r>
              <a:rPr lang="fr-FR" dirty="0" smtClean="0"/>
              <a:t>, </a:t>
            </a:r>
            <a:r>
              <a:rPr lang="fr-FR" dirty="0" err="1" smtClean="0"/>
              <a:t>recently</a:t>
            </a:r>
            <a:r>
              <a:rPr lang="fr-FR" dirty="0" smtClean="0"/>
              <a:t> </a:t>
            </a:r>
            <a:r>
              <a:rPr lang="fr-FR" dirty="0" err="1" smtClean="0"/>
              <a:t>popular</a:t>
            </a:r>
            <a:r>
              <a:rPr lang="fr-FR" dirty="0" smtClean="0"/>
              <a:t> </a:t>
            </a:r>
            <a:r>
              <a:rPr lang="fr-FR" dirty="0" err="1" smtClean="0"/>
              <a:t>with</a:t>
            </a:r>
            <a:r>
              <a:rPr lang="fr-FR" dirty="0" smtClean="0"/>
              <a:t> </a:t>
            </a:r>
            <a:r>
              <a:rPr lang="fr-FR" dirty="0" err="1" smtClean="0"/>
              <a:t>hardward</a:t>
            </a:r>
            <a:r>
              <a:rPr lang="fr-FR" dirty="0" smtClean="0"/>
              <a:t> and data</a:t>
            </a:r>
          </a:p>
          <a:p>
            <a:pPr marL="0" lvl="0" indent="0" algn="l" rtl="0">
              <a:spcBef>
                <a:spcPts val="0"/>
              </a:spcBef>
              <a:spcAft>
                <a:spcPts val="1200"/>
              </a:spcAft>
              <a:buNone/>
            </a:pPr>
            <a:r>
              <a:rPr lang="fr-FR" dirty="0" err="1" smtClean="0"/>
              <a:t>Pytorch</a:t>
            </a:r>
            <a:r>
              <a:rPr lang="fr-FR" dirty="0" smtClean="0"/>
              <a:t> and </a:t>
            </a:r>
            <a:r>
              <a:rPr lang="fr-FR" dirty="0" err="1" smtClean="0"/>
              <a:t>tensorflow</a:t>
            </a:r>
            <a:r>
              <a:rPr lang="fr-FR" dirty="0" smtClean="0"/>
              <a:t> are </a:t>
            </a:r>
            <a:r>
              <a:rPr lang="fr-FR" dirty="0" err="1" smtClean="0"/>
              <a:t>two</a:t>
            </a:r>
            <a:r>
              <a:rPr lang="fr-FR" dirty="0" smtClean="0"/>
              <a:t> </a:t>
            </a:r>
            <a:r>
              <a:rPr lang="fr-FR" dirty="0" err="1" smtClean="0"/>
              <a:t>most</a:t>
            </a:r>
            <a:r>
              <a:rPr lang="fr-FR" dirty="0" smtClean="0"/>
              <a:t> </a:t>
            </a:r>
            <a:r>
              <a:rPr lang="fr-FR" dirty="0" err="1" smtClean="0"/>
              <a:t>popular</a:t>
            </a:r>
            <a:r>
              <a:rPr lang="fr-FR" dirty="0" smtClean="0"/>
              <a:t> </a:t>
            </a:r>
            <a:r>
              <a:rPr lang="fr-FR" dirty="0" err="1" smtClean="0"/>
              <a:t>frameworks</a:t>
            </a:r>
            <a:endParaRPr lang="fr-FR" dirty="0" smtClean="0"/>
          </a:p>
          <a:p>
            <a:pPr marL="0" lvl="0" indent="0" algn="l" rtl="0">
              <a:spcBef>
                <a:spcPts val="0"/>
              </a:spcBef>
              <a:spcAft>
                <a:spcPts val="1200"/>
              </a:spcAft>
              <a:buNone/>
            </a:pPr>
            <a:r>
              <a:rPr lang="fr-FR" dirty="0" err="1" smtClean="0"/>
              <a:t>Preresiquites</a:t>
            </a:r>
            <a:r>
              <a:rPr lang="fr-FR" dirty="0" smtClean="0"/>
              <a:t> for </a:t>
            </a:r>
            <a:r>
              <a:rPr lang="fr-FR" dirty="0" err="1" smtClean="0"/>
              <a:t>deep</a:t>
            </a:r>
            <a:r>
              <a:rPr lang="fr-FR" dirty="0" smtClean="0"/>
              <a:t> </a:t>
            </a:r>
            <a:r>
              <a:rPr lang="fr-FR" dirty="0" err="1" smtClean="0"/>
              <a:t>learning</a:t>
            </a:r>
            <a:r>
              <a:rPr lang="fr-FR" dirty="0" smtClean="0"/>
              <a:t> </a:t>
            </a:r>
            <a:r>
              <a:rPr lang="fr-FR" dirty="0" err="1" smtClean="0"/>
              <a:t>include</a:t>
            </a:r>
            <a:r>
              <a:rPr lang="fr-FR" dirty="0" smtClean="0"/>
              <a:t>:</a:t>
            </a:r>
          </a:p>
          <a:p>
            <a:pPr marL="0" lvl="0" indent="0" algn="l" rtl="0">
              <a:spcBef>
                <a:spcPts val="0"/>
              </a:spcBef>
              <a:spcAft>
                <a:spcPts val="1200"/>
              </a:spcAft>
              <a:buNone/>
            </a:pPr>
            <a:r>
              <a:rPr lang="fr-FR" dirty="0" smtClean="0"/>
              <a:t>	</a:t>
            </a:r>
            <a:r>
              <a:rPr lang="fr-FR" dirty="0" err="1" smtClean="0"/>
              <a:t>linear</a:t>
            </a:r>
            <a:r>
              <a:rPr lang="fr-FR" dirty="0" smtClean="0"/>
              <a:t> </a:t>
            </a:r>
            <a:r>
              <a:rPr lang="fr-FR" dirty="0" err="1" smtClean="0"/>
              <a:t>algebra</a:t>
            </a:r>
            <a:r>
              <a:rPr lang="fr-FR" dirty="0" smtClean="0"/>
              <a:t>, </a:t>
            </a:r>
            <a:r>
              <a:rPr lang="fr-FR" dirty="0" err="1" smtClean="0"/>
              <a:t>calculus</a:t>
            </a:r>
            <a:r>
              <a:rPr lang="fr-FR" dirty="0" smtClean="0"/>
              <a:t>, </a:t>
            </a:r>
            <a:r>
              <a:rPr lang="fr-FR" dirty="0" err="1" smtClean="0"/>
              <a:t>probability</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a:t>
            </a:r>
            <a:endParaRPr/>
          </a:p>
        </p:txBody>
      </p:sp>
      <p:sp>
        <p:nvSpPr>
          <p:cNvPr id="186" name="Google Shape;18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type</a:t>
            </a:r>
            <a:endParaRPr/>
          </a:p>
        </p:txBody>
      </p:sp>
      <p:sp>
        <p:nvSpPr>
          <p:cNvPr id="156" name="Google Shape;15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Image</a:t>
            </a:r>
            <a:endParaRPr/>
          </a:p>
          <a:p>
            <a:pPr marL="0" lvl="0" indent="0" algn="l" rtl="0">
              <a:spcBef>
                <a:spcPts val="1200"/>
              </a:spcBef>
              <a:spcAft>
                <a:spcPts val="0"/>
              </a:spcAft>
              <a:buNone/>
            </a:pPr>
            <a:r>
              <a:rPr lang="en-GB"/>
              <a:t>Sound</a:t>
            </a:r>
            <a:endParaRPr/>
          </a:p>
          <a:p>
            <a:pPr marL="0" lvl="0" indent="0" algn="l" rtl="0">
              <a:spcBef>
                <a:spcPts val="1200"/>
              </a:spcBef>
              <a:spcAft>
                <a:spcPts val="0"/>
              </a:spcAft>
              <a:buNone/>
            </a:pPr>
            <a:r>
              <a:rPr lang="en-GB"/>
              <a:t>Text</a:t>
            </a:r>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Deep Learning application</a:t>
            </a:r>
            <a:endParaRPr/>
          </a:p>
        </p:txBody>
      </p:sp>
      <p:pic>
        <p:nvPicPr>
          <p:cNvPr id="78" name="Google Shape;78;p17"/>
          <p:cNvPicPr preferRelativeResize="0"/>
          <p:nvPr/>
        </p:nvPicPr>
        <p:blipFill>
          <a:blip r:embed="rId3">
            <a:alphaModFix/>
          </a:blip>
          <a:stretch>
            <a:fillRect/>
          </a:stretch>
        </p:blipFill>
        <p:spPr>
          <a:xfrm>
            <a:off x="3003838" y="1018400"/>
            <a:ext cx="2945889" cy="1838301"/>
          </a:xfrm>
          <a:prstGeom prst="rect">
            <a:avLst/>
          </a:prstGeom>
          <a:noFill/>
          <a:ln>
            <a:noFill/>
          </a:ln>
        </p:spPr>
      </p:pic>
      <p:pic>
        <p:nvPicPr>
          <p:cNvPr id="79" name="Google Shape;79;p17"/>
          <p:cNvPicPr preferRelativeResize="0"/>
          <p:nvPr/>
        </p:nvPicPr>
        <p:blipFill>
          <a:blip r:embed="rId4">
            <a:alphaModFix/>
          </a:blip>
          <a:stretch>
            <a:fillRect/>
          </a:stretch>
        </p:blipFill>
        <p:spPr>
          <a:xfrm>
            <a:off x="162738" y="1018400"/>
            <a:ext cx="2755475" cy="1838300"/>
          </a:xfrm>
          <a:prstGeom prst="rect">
            <a:avLst/>
          </a:prstGeom>
          <a:noFill/>
          <a:ln>
            <a:noFill/>
          </a:ln>
        </p:spPr>
      </p:pic>
      <p:pic>
        <p:nvPicPr>
          <p:cNvPr id="80" name="Google Shape;80;p17"/>
          <p:cNvPicPr preferRelativeResize="0"/>
          <p:nvPr/>
        </p:nvPicPr>
        <p:blipFill>
          <a:blip r:embed="rId5">
            <a:alphaModFix/>
          </a:blip>
          <a:stretch>
            <a:fillRect/>
          </a:stretch>
        </p:blipFill>
        <p:spPr>
          <a:xfrm>
            <a:off x="6035362" y="1017725"/>
            <a:ext cx="2945899" cy="1839650"/>
          </a:xfrm>
          <a:prstGeom prst="rect">
            <a:avLst/>
          </a:prstGeom>
          <a:noFill/>
          <a:ln>
            <a:noFill/>
          </a:ln>
        </p:spPr>
      </p:pic>
      <p:pic>
        <p:nvPicPr>
          <p:cNvPr id="81" name="Google Shape;81;p17"/>
          <p:cNvPicPr preferRelativeResize="0"/>
          <p:nvPr/>
        </p:nvPicPr>
        <p:blipFill>
          <a:blip r:embed="rId6">
            <a:alphaModFix/>
          </a:blip>
          <a:stretch>
            <a:fillRect/>
          </a:stretch>
        </p:blipFill>
        <p:spPr>
          <a:xfrm>
            <a:off x="128125" y="3009101"/>
            <a:ext cx="2824703" cy="1982000"/>
          </a:xfrm>
          <a:prstGeom prst="rect">
            <a:avLst/>
          </a:prstGeom>
          <a:noFill/>
          <a:ln>
            <a:noFill/>
          </a:ln>
        </p:spPr>
      </p:pic>
      <p:pic>
        <p:nvPicPr>
          <p:cNvPr id="82" name="Google Shape;82;p17"/>
          <p:cNvPicPr preferRelativeResize="0"/>
          <p:nvPr/>
        </p:nvPicPr>
        <p:blipFill>
          <a:blip r:embed="rId7">
            <a:alphaModFix/>
          </a:blip>
          <a:stretch>
            <a:fillRect/>
          </a:stretch>
        </p:blipFill>
        <p:spPr>
          <a:xfrm>
            <a:off x="2989340" y="3009438"/>
            <a:ext cx="2974894" cy="1981326"/>
          </a:xfrm>
          <a:prstGeom prst="rect">
            <a:avLst/>
          </a:prstGeom>
          <a:noFill/>
          <a:ln>
            <a:noFill/>
          </a:ln>
        </p:spPr>
      </p:pic>
      <p:pic>
        <p:nvPicPr>
          <p:cNvPr id="83" name="Google Shape;83;p17"/>
          <p:cNvPicPr preferRelativeResize="0"/>
          <p:nvPr/>
        </p:nvPicPr>
        <p:blipFill>
          <a:blip r:embed="rId8">
            <a:alphaModFix/>
          </a:blip>
          <a:stretch>
            <a:fillRect/>
          </a:stretch>
        </p:blipFill>
        <p:spPr>
          <a:xfrm>
            <a:off x="6116634" y="3009775"/>
            <a:ext cx="2543923" cy="1981325"/>
          </a:xfrm>
          <a:prstGeom prst="rect">
            <a:avLst/>
          </a:prstGeom>
          <a:noFill/>
          <a:ln>
            <a:noFill/>
          </a:ln>
        </p:spPr>
      </p:pic>
      <p:pic>
        <p:nvPicPr>
          <p:cNvPr id="84" name="Google Shape;84;p17"/>
          <p:cNvPicPr preferRelativeResize="0"/>
          <p:nvPr/>
        </p:nvPicPr>
        <p:blipFill>
          <a:blip r:embed="rId9">
            <a:alphaModFix/>
          </a:blip>
          <a:stretch>
            <a:fillRect/>
          </a:stretch>
        </p:blipFill>
        <p:spPr>
          <a:xfrm>
            <a:off x="222250" y="5231275"/>
            <a:ext cx="3333750" cy="1628775"/>
          </a:xfrm>
          <a:prstGeom prst="rect">
            <a:avLst/>
          </a:prstGeom>
          <a:noFill/>
          <a:ln>
            <a:noFill/>
          </a:ln>
        </p:spPr>
      </p:pic>
      <p:pic>
        <p:nvPicPr>
          <p:cNvPr id="85" name="Google Shape;85;p17"/>
          <p:cNvPicPr preferRelativeResize="0"/>
          <p:nvPr/>
        </p:nvPicPr>
        <p:blipFill>
          <a:blip r:embed="rId10">
            <a:alphaModFix/>
          </a:blip>
          <a:stretch>
            <a:fillRect/>
          </a:stretch>
        </p:blipFill>
        <p:spPr>
          <a:xfrm>
            <a:off x="3661899" y="5231275"/>
            <a:ext cx="2168766" cy="162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Key components of deep learning</a:t>
            </a:r>
            <a:endParaRPr/>
          </a:p>
        </p:txBody>
      </p:sp>
      <p:pic>
        <p:nvPicPr>
          <p:cNvPr id="91" name="Google Shape;91;p18"/>
          <p:cNvPicPr preferRelativeResize="0"/>
          <p:nvPr/>
        </p:nvPicPr>
        <p:blipFill>
          <a:blip r:embed="rId3">
            <a:alphaModFix/>
          </a:blip>
          <a:stretch>
            <a:fillRect/>
          </a:stretch>
        </p:blipFill>
        <p:spPr>
          <a:xfrm>
            <a:off x="1339925" y="1209377"/>
            <a:ext cx="6703500" cy="352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Supervised learning</a:t>
            </a:r>
            <a:endParaRPr/>
          </a:p>
        </p:txBody>
      </p:sp>
      <p:pic>
        <p:nvPicPr>
          <p:cNvPr id="97" name="Google Shape;97;p19"/>
          <p:cNvPicPr preferRelativeResize="0"/>
          <p:nvPr/>
        </p:nvPicPr>
        <p:blipFill>
          <a:blip r:embed="rId3">
            <a:alphaModFix/>
          </a:blip>
          <a:stretch>
            <a:fillRect/>
          </a:stretch>
        </p:blipFill>
        <p:spPr>
          <a:xfrm>
            <a:off x="1579263" y="1328000"/>
            <a:ext cx="5985476" cy="299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61111"/>
              <a:buFont typeface="Arial"/>
              <a:buNone/>
            </a:pPr>
            <a:r>
              <a:rPr lang="en-GB" sz="1800">
                <a:solidFill>
                  <a:schemeClr val="dk2"/>
                </a:solidFill>
              </a:rPr>
              <a:t>Unsupervised and Self supervised</a:t>
            </a:r>
            <a:endParaRPr/>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04" name="Google Shape;104;p20"/>
          <p:cNvPicPr preferRelativeResize="0"/>
          <p:nvPr/>
        </p:nvPicPr>
        <p:blipFill>
          <a:blip r:embed="rId3">
            <a:alphaModFix/>
          </a:blip>
          <a:stretch>
            <a:fillRect/>
          </a:stretch>
        </p:blipFill>
        <p:spPr>
          <a:xfrm>
            <a:off x="523875" y="966788"/>
            <a:ext cx="8096250" cy="3209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History</a:t>
            </a:r>
            <a:endParaRPr/>
          </a:p>
        </p:txBody>
      </p:sp>
      <p:graphicFrame>
        <p:nvGraphicFramePr>
          <p:cNvPr id="110" name="Google Shape;110;p21"/>
          <p:cNvGraphicFramePr/>
          <p:nvPr/>
        </p:nvGraphicFramePr>
        <p:xfrm>
          <a:off x="1058050" y="1017725"/>
          <a:ext cx="7239000" cy="4541280"/>
        </p:xfrm>
        <a:graphic>
          <a:graphicData uri="http://schemas.openxmlformats.org/drawingml/2006/table">
            <a:tbl>
              <a:tblPr>
                <a:noFill/>
                <a:tableStyleId>{48DB9CFA-74E6-4E29-9F8A-93F407810C86}</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95700">
                <a:tc>
                  <a:txBody>
                    <a:bodyPr/>
                    <a:lstStyle/>
                    <a:p>
                      <a:pPr marL="0" lvl="0" indent="0" algn="ctr" rtl="0">
                        <a:lnSpc>
                          <a:spcPct val="180000"/>
                        </a:lnSpc>
                        <a:spcBef>
                          <a:spcPts val="0"/>
                        </a:spcBef>
                        <a:spcAft>
                          <a:spcPts val="0"/>
                        </a:spcAft>
                        <a:buNone/>
                      </a:pPr>
                      <a:r>
                        <a:rPr lang="en-GB" sz="1000">
                          <a:solidFill>
                            <a:schemeClr val="dk1"/>
                          </a:solidFill>
                        </a:rPr>
                        <a:t>Decade</a:t>
                      </a:r>
                      <a:endParaRPr sz="1000">
                        <a:solidFill>
                          <a:schemeClr val="dk1"/>
                        </a:solidFill>
                      </a:endParaRPr>
                    </a:p>
                  </a:txBody>
                  <a:tcPr marL="228600"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Dataset</a:t>
                      </a:r>
                      <a:endParaRPr sz="10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Memory</a:t>
                      </a:r>
                      <a:endParaRPr sz="10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FLOPS</a:t>
                      </a:r>
                      <a:endParaRPr sz="1000">
                        <a:solidFill>
                          <a:schemeClr val="dk1"/>
                        </a:solidFill>
                      </a:endParaRPr>
                    </a:p>
                  </a:txBody>
                  <a:tcPr marL="91425" marR="91425" marT="91425" marB="91425" anchor="ctr">
                    <a:lnB w="9525" cap="flat" cmpd="sng">
                      <a:solidFill>
                        <a:srgbClr val="AAAAAA"/>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Algorithm</a:t>
                      </a:r>
                      <a:endParaRPr sz="1000">
                        <a:solidFill>
                          <a:schemeClr val="dk1"/>
                        </a:solidFill>
                      </a:endParaRPr>
                    </a:p>
                  </a:txBody>
                  <a:tcPr marL="91425" marR="91425" marT="91425" marB="91425"/>
                </a:tc>
                <a:extLst>
                  <a:ext uri="{0D108BD9-81ED-4DB2-BD59-A6C34878D82A}">
                    <a16:rowId xmlns:a16="http://schemas.microsoft.com/office/drawing/2014/main" val="10000"/>
                  </a:ext>
                </a:extLst>
              </a:tr>
              <a:tr h="288650">
                <a:tc>
                  <a:txBody>
                    <a:bodyPr/>
                    <a:lstStyle/>
                    <a:p>
                      <a:pPr marL="0" lvl="0" indent="0" algn="ctr" rtl="0">
                        <a:lnSpc>
                          <a:spcPct val="180000"/>
                        </a:lnSpc>
                        <a:spcBef>
                          <a:spcPts val="0"/>
                        </a:spcBef>
                        <a:spcAft>
                          <a:spcPts val="0"/>
                        </a:spcAft>
                        <a:buNone/>
                      </a:pPr>
                      <a:r>
                        <a:rPr lang="en-GB" sz="1000">
                          <a:solidFill>
                            <a:schemeClr val="dk1"/>
                          </a:solidFill>
                        </a:rPr>
                        <a:t>1940</a:t>
                      </a:r>
                      <a:endParaRPr sz="10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Multilayer perceptrons</a:t>
                      </a:r>
                      <a:endParaRPr sz="1000">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80000"/>
                        </a:lnSpc>
                        <a:spcBef>
                          <a:spcPts val="0"/>
                        </a:spcBef>
                        <a:spcAft>
                          <a:spcPts val="0"/>
                        </a:spcAft>
                        <a:buNone/>
                      </a:pPr>
                      <a:r>
                        <a:rPr lang="en-GB" sz="1000">
                          <a:solidFill>
                            <a:schemeClr val="dk1"/>
                          </a:solidFill>
                        </a:rPr>
                        <a:t>1970</a:t>
                      </a:r>
                      <a:endParaRPr sz="1000">
                        <a:solidFill>
                          <a:schemeClr val="dk1"/>
                        </a:solidFill>
                      </a:endParaRPr>
                    </a:p>
                  </a:txBody>
                  <a:tcPr marL="228600"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(Iris)</a:t>
                      </a: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KB</a:t>
                      </a: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KF (Intel 8080)</a:t>
                      </a:r>
                      <a:endParaRPr sz="1000">
                        <a:solidFill>
                          <a:schemeClr val="dk1"/>
                        </a:solidFill>
                      </a:endParaRPr>
                    </a:p>
                  </a:txBody>
                  <a:tcPr marL="91425" marR="91425" marT="91425" marB="91425" anchor="ctr">
                    <a:lnT w="9525" cap="flat" cmpd="sng">
                      <a:solidFill>
                        <a:srgbClr val="AAAAAA"/>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80000"/>
                        </a:lnSpc>
                        <a:spcBef>
                          <a:spcPts val="0"/>
                        </a:spcBef>
                        <a:spcAft>
                          <a:spcPts val="0"/>
                        </a:spcAft>
                        <a:buNone/>
                      </a:pPr>
                      <a:r>
                        <a:rPr lang="en-GB" sz="1000">
                          <a:solidFill>
                            <a:schemeClr val="dk1"/>
                          </a:solidFill>
                        </a:rPr>
                        <a:t>1980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K (House prices in Boston)</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KB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MF (Intel 80186)</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80000"/>
                        </a:lnSpc>
                        <a:spcBef>
                          <a:spcPts val="0"/>
                        </a:spcBef>
                        <a:spcAft>
                          <a:spcPts val="0"/>
                        </a:spcAft>
                        <a:buNone/>
                      </a:pPr>
                      <a:r>
                        <a:rPr lang="en-GB" sz="1000">
                          <a:solidFill>
                            <a:schemeClr val="dk1"/>
                          </a:solidFill>
                        </a:rPr>
                        <a:t>1990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K (optical character recognition)</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MB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MF (Intel 80486)</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CNN </a:t>
                      </a:r>
                      <a:endParaRPr sz="1000">
                        <a:solidFill>
                          <a:schemeClr val="dk1"/>
                        </a:solidFill>
                      </a:endParaRPr>
                    </a:p>
                    <a:p>
                      <a:pPr marL="0" lvl="0" indent="0" algn="ctr" rtl="0">
                        <a:spcBef>
                          <a:spcPts val="0"/>
                        </a:spcBef>
                        <a:spcAft>
                          <a:spcPts val="0"/>
                        </a:spcAft>
                        <a:buNone/>
                      </a:pPr>
                      <a:r>
                        <a:rPr lang="en-GB" sz="1000">
                          <a:solidFill>
                            <a:schemeClr val="dk1"/>
                          </a:solidFill>
                        </a:rPr>
                        <a:t>LSTM</a:t>
                      </a:r>
                      <a:endParaRPr sz="1000">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80000"/>
                        </a:lnSpc>
                        <a:spcBef>
                          <a:spcPts val="0"/>
                        </a:spcBef>
                        <a:spcAft>
                          <a:spcPts val="0"/>
                        </a:spcAft>
                        <a:buNone/>
                      </a:pPr>
                      <a:r>
                        <a:rPr lang="en-GB" sz="1000">
                          <a:solidFill>
                            <a:schemeClr val="dk1"/>
                          </a:solidFill>
                        </a:rPr>
                        <a:t>2000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M (web pages)</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MB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GF (Intel Core)</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80000"/>
                        </a:lnSpc>
                        <a:spcBef>
                          <a:spcPts val="0"/>
                        </a:spcBef>
                        <a:spcAft>
                          <a:spcPts val="0"/>
                        </a:spcAft>
                        <a:buNone/>
                      </a:pPr>
                      <a:r>
                        <a:rPr lang="en-GB" sz="1000">
                          <a:solidFill>
                            <a:schemeClr val="dk1"/>
                          </a:solidFill>
                        </a:rPr>
                        <a:t>2010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 G (advertising)</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GB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TF (Nvidia C2050)</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Dropout</a:t>
                      </a:r>
                      <a:endParaRPr sz="1000">
                        <a:solidFill>
                          <a:schemeClr val="dk1"/>
                        </a:solidFill>
                      </a:endParaRPr>
                    </a:p>
                    <a:p>
                      <a:pPr marL="0" lvl="0" indent="0" algn="ctr" rtl="0">
                        <a:spcBef>
                          <a:spcPts val="0"/>
                        </a:spcBef>
                        <a:spcAft>
                          <a:spcPts val="0"/>
                        </a:spcAft>
                        <a:buNone/>
                      </a:pPr>
                      <a:r>
                        <a:rPr lang="en-GB" sz="1000">
                          <a:solidFill>
                            <a:schemeClr val="dk1"/>
                          </a:solidFill>
                        </a:rPr>
                        <a:t>Attention</a:t>
                      </a:r>
                      <a:endParaRPr sz="1000">
                        <a:solidFill>
                          <a:schemeClr val="dk1"/>
                        </a:solidFill>
                      </a:endParaRPr>
                    </a:p>
                    <a:p>
                      <a:pPr marL="0" lvl="0" indent="0" algn="ctr" rtl="0">
                        <a:spcBef>
                          <a:spcPts val="0"/>
                        </a:spcBef>
                        <a:spcAft>
                          <a:spcPts val="0"/>
                        </a:spcAft>
                        <a:buNone/>
                      </a:pPr>
                      <a:r>
                        <a:rPr lang="en-GB" sz="1000">
                          <a:solidFill>
                            <a:schemeClr val="dk1"/>
                          </a:solidFill>
                        </a:rPr>
                        <a:t>GAN</a:t>
                      </a:r>
                      <a:endParaRPr sz="1000">
                        <a:solidFill>
                          <a:schemeClr val="dk1"/>
                        </a:solidFill>
                      </a:endParaRPr>
                    </a:p>
                    <a:p>
                      <a:pPr marL="0" lvl="0" indent="0" algn="ctr" rtl="0">
                        <a:spcBef>
                          <a:spcPts val="0"/>
                        </a:spcBef>
                        <a:spcAft>
                          <a:spcPts val="0"/>
                        </a:spcAft>
                        <a:buNone/>
                      </a:pPr>
                      <a:r>
                        <a:rPr lang="en-GB" sz="1000">
                          <a:solidFill>
                            <a:schemeClr val="dk1"/>
                          </a:solidFill>
                        </a:rPr>
                        <a:t>Transformer</a:t>
                      </a:r>
                      <a:endParaRPr sz="1000">
                        <a:solidFill>
                          <a:schemeClr val="dk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80000"/>
                        </a:lnSpc>
                        <a:spcBef>
                          <a:spcPts val="0"/>
                        </a:spcBef>
                        <a:spcAft>
                          <a:spcPts val="0"/>
                        </a:spcAft>
                        <a:buNone/>
                      </a:pPr>
                      <a:r>
                        <a:rPr lang="en-GB" sz="1000">
                          <a:solidFill>
                            <a:schemeClr val="dk1"/>
                          </a:solidFill>
                        </a:rPr>
                        <a:t>2020</a:t>
                      </a:r>
                      <a:endParaRPr sz="1000">
                        <a:solidFill>
                          <a:schemeClr val="dk1"/>
                        </a:solidFill>
                      </a:endParaRPr>
                    </a:p>
                  </a:txBody>
                  <a:tcPr marL="228600"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T (social network)</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100 GB</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80000"/>
                        </a:lnSpc>
                        <a:spcBef>
                          <a:spcPts val="0"/>
                        </a:spcBef>
                        <a:spcAft>
                          <a:spcPts val="0"/>
                        </a:spcAft>
                        <a:buNone/>
                      </a:pPr>
                      <a:r>
                        <a:rPr lang="en-GB" sz="1000">
                          <a:solidFill>
                            <a:schemeClr val="dk1"/>
                          </a:solidFill>
                        </a:rPr>
                        <a:t>1 PF (Nvidia DGX-2)</a:t>
                      </a:r>
                      <a:endParaRPr sz="1000">
                        <a:solidFill>
                          <a:schemeClr val="dk1"/>
                        </a:solidFill>
                      </a:endParaRPr>
                    </a:p>
                  </a:txBody>
                  <a:tcPr marL="91425" marR="91425" marT="91425" marB="91425"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779</Words>
  <Application>Microsoft Office PowerPoint</Application>
  <PresentationFormat>On-screen Show (16:9)</PresentationFormat>
  <Paragraphs>233</Paragraphs>
  <Slides>47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Roboto</vt:lpstr>
      <vt:lpstr>Arial</vt:lpstr>
      <vt:lpstr>Simple Light</vt:lpstr>
      <vt:lpstr>Introduction to Deep Learning</vt:lpstr>
      <vt:lpstr>Introduction</vt:lpstr>
      <vt:lpstr>Terminology</vt:lpstr>
      <vt:lpstr>Machine Learning vs Deep Learning</vt:lpstr>
      <vt:lpstr>Deep Learning application</vt:lpstr>
      <vt:lpstr>Key components of deep learning</vt:lpstr>
      <vt:lpstr>Supervised learning</vt:lpstr>
      <vt:lpstr>Unsupervised and Self supervised</vt:lpstr>
      <vt:lpstr>History</vt:lpstr>
      <vt:lpstr>Framework</vt:lpstr>
      <vt:lpstr>Framework</vt:lpstr>
      <vt:lpstr>Course content</vt:lpstr>
      <vt:lpstr>Course content</vt:lpstr>
      <vt:lpstr>Linear model</vt:lpstr>
      <vt:lpstr>Linear model</vt:lpstr>
      <vt:lpstr>PowerPoint Presentation</vt:lpstr>
      <vt:lpstr>Gradient descent</vt:lpstr>
      <vt:lpstr>Gradient descent example</vt:lpstr>
      <vt:lpstr>Learning rate</vt:lpstr>
      <vt:lpstr>Binary classification</vt:lpstr>
      <vt:lpstr>Logistic regression</vt:lpstr>
      <vt:lpstr>Cross Entropy</vt:lpstr>
      <vt:lpstr>Example (theory and code)</vt:lpstr>
      <vt:lpstr>Linear Algebra</vt:lpstr>
      <vt:lpstr>Scalar</vt:lpstr>
      <vt:lpstr>Vectors</vt:lpstr>
      <vt:lpstr>Matrices </vt:lpstr>
      <vt:lpstr>Matrices transposed</vt:lpstr>
      <vt:lpstr>Tensors</vt:lpstr>
      <vt:lpstr>Basic properties of tensor arithmetic</vt:lpstr>
      <vt:lpstr>Basic properties of tensor arithmetic</vt:lpstr>
      <vt:lpstr>Basic properties of tensor arithmetic</vt:lpstr>
      <vt:lpstr>Basic properties of tensor arithmetic</vt:lpstr>
      <vt:lpstr>Calculus</vt:lpstr>
      <vt:lpstr>Derivatives and Differentiation</vt:lpstr>
      <vt:lpstr>Derivatives and Differentiation</vt:lpstr>
      <vt:lpstr>Gradients </vt:lpstr>
      <vt:lpstr>Chain Rule </vt:lpstr>
      <vt:lpstr>Probability</vt:lpstr>
      <vt:lpstr>Basic theory</vt:lpstr>
      <vt:lpstr>Random variables</vt:lpstr>
      <vt:lpstr>Multiple random variables</vt:lpstr>
      <vt:lpstr>Expectation and variance</vt:lpstr>
      <vt:lpstr>Summary</vt:lpstr>
      <vt:lpstr>Summary</vt:lpstr>
      <vt:lpstr>Reference</vt:lpstr>
      <vt:lpstr>Data type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cp:lastModifiedBy>Lê Khoa</cp:lastModifiedBy>
  <cp:revision>25</cp:revision>
  <dcterms:modified xsi:type="dcterms:W3CDTF">2022-02-10T22:00:10Z</dcterms:modified>
</cp:coreProperties>
</file>